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Raleway"/>
      <p:regular r:id="rId20"/>
      <p:bold r:id="rId21"/>
      <p:italic r:id="rId22"/>
      <p:boldItalic r:id="rId23"/>
    </p:embeddedFon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ana Lloyd"/>
  <p:cmAuthor clrIdx="1" id="1" initials="" lastIdx="1" name="Sean Melv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Lato-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Lato-italic.fntdata"/><Relationship Id="rId25" Type="http://schemas.openxmlformats.org/officeDocument/2006/relationships/font" Target="fonts/Lato-bold.fntdata"/><Relationship Id="rId27"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28T13:56:08.983">
    <p:pos x="2880" y="1002"/>
    <p:text>how is this relevant?</p:text>
  </p:cm>
  <p:cm authorId="1" idx="1" dt="2024-05-28T13:56:08.983">
    <p:pos x="2880" y="1002"/>
    <p:text>This was a location of another trap loan program in the state. I wanted to call attention to how they approached the program.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2fd997ba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2fd997ba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2032b2d0b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72032b2d0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72032b2d0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72032b2d0b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12fd997ba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12fd997ba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2eac9bb280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22eac9bb280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13009549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13009549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2fd997bac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2fd997ba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71300954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71300954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713009549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713009549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713009549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713009549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2032b2d0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2032b2d0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2032b2d0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72032b2d0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13009549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713009549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7.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11" name="Google Shape;11;p2"/>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 name="Google Shape;17;p2"/>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830392" y="10388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txBox="1"/>
          <p:nvPr>
            <p:ph type="title"/>
          </p:nvPr>
        </p:nvSpPr>
        <p:spPr>
          <a:xfrm>
            <a:off x="729450" y="11662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6" name="Google Shape;96;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p11"/>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8" name="Shape 98"/>
        <p:cNvGrpSpPr/>
        <p:nvPr/>
      </p:nvGrpSpPr>
      <p:grpSpPr>
        <a:xfrm>
          <a:off x="0" y="0"/>
          <a:ext cx="0" cy="0"/>
          <a:chOff x="0" y="0"/>
          <a:chExt cx="0" cy="0"/>
        </a:xfrm>
      </p:grpSpPr>
      <p:sp>
        <p:nvSpPr>
          <p:cNvPr id="99" name="Google Shape;99;p1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type="title"/>
          </p:nvPr>
        </p:nvSpPr>
        <p:spPr>
          <a:xfrm>
            <a:off x="727800" y="927675"/>
            <a:ext cx="76884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01" name="Google Shape;10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12"/>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13"/>
          <p:cNvGrpSpPr/>
          <p:nvPr/>
        </p:nvGrpSpPr>
        <p:grpSpPr>
          <a:xfrm>
            <a:off x="830392" y="962656"/>
            <a:ext cx="745763" cy="45826"/>
            <a:chOff x="4580561" y="2589004"/>
            <a:chExt cx="1064464" cy="25200"/>
          </a:xfrm>
        </p:grpSpPr>
        <p:sp>
          <p:nvSpPr>
            <p:cNvPr id="106" name="Google Shape;106;p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3"/>
          <p:cNvSpPr txBox="1"/>
          <p:nvPr>
            <p:ph type="title"/>
          </p:nvPr>
        </p:nvSpPr>
        <p:spPr>
          <a:xfrm>
            <a:off x="730000" y="10138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09" name="Google Shape;109;p13"/>
          <p:cNvSpPr txBox="1"/>
          <p:nvPr>
            <p:ph idx="1" type="body"/>
          </p:nvPr>
        </p:nvSpPr>
        <p:spPr>
          <a:xfrm>
            <a:off x="721225" y="22483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0" name="Google Shape;110;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3"/>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2" name="Shape 112"/>
        <p:cNvGrpSpPr/>
        <p:nvPr/>
      </p:nvGrpSpPr>
      <p:grpSpPr>
        <a:xfrm>
          <a:off x="0" y="0"/>
          <a:ext cx="0" cy="0"/>
          <a:chOff x="0" y="0"/>
          <a:chExt cx="0" cy="0"/>
        </a:xfrm>
      </p:grpSpPr>
      <p:sp>
        <p:nvSpPr>
          <p:cNvPr id="113" name="Google Shape;113;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114" name="Google Shape;114;p14"/>
          <p:cNvGrpSpPr/>
          <p:nvPr/>
        </p:nvGrpSpPr>
        <p:grpSpPr>
          <a:xfrm>
            <a:off x="754192" y="962698"/>
            <a:ext cx="745763" cy="34310"/>
            <a:chOff x="4580561" y="2589004"/>
            <a:chExt cx="1064464" cy="25200"/>
          </a:xfrm>
        </p:grpSpPr>
        <p:sp>
          <p:nvSpPr>
            <p:cNvPr id="115" name="Google Shape;115;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14"/>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18" name="Google Shape;118;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120" name="Shape 120"/>
        <p:cNvGrpSpPr/>
        <p:nvPr/>
      </p:nvGrpSpPr>
      <p:grpSpPr>
        <a:xfrm>
          <a:off x="0" y="0"/>
          <a:ext cx="0" cy="0"/>
          <a:chOff x="0" y="0"/>
          <a:chExt cx="0" cy="0"/>
        </a:xfrm>
      </p:grpSpPr>
      <p:sp>
        <p:nvSpPr>
          <p:cNvPr id="121" name="Google Shape;12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15"/>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23" name="Google Shape;123;p1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5"/>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27" name="Google Shape;127;p16"/>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16"/>
          <p:cNvGrpSpPr/>
          <p:nvPr/>
        </p:nvGrpSpPr>
        <p:grpSpPr>
          <a:xfrm>
            <a:off x="601792" y="962656"/>
            <a:ext cx="745763" cy="45826"/>
            <a:chOff x="4580561" y="2589004"/>
            <a:chExt cx="1064464" cy="25200"/>
          </a:xfrm>
        </p:grpSpPr>
        <p:sp>
          <p:nvSpPr>
            <p:cNvPr id="129" name="Google Shape;129;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32" name="Google Shape;132;p16"/>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16"/>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1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38" name="Google Shape;138;p17"/>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40" name="Google Shape;140;p17"/>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1" name="Google Shape;141;p17"/>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2" name="Google Shape;14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17"/>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44" name="Shape 144"/>
        <p:cNvGrpSpPr/>
        <p:nvPr/>
      </p:nvGrpSpPr>
      <p:grpSpPr>
        <a:xfrm>
          <a:off x="0" y="0"/>
          <a:ext cx="0" cy="0"/>
          <a:chOff x="0" y="0"/>
          <a:chExt cx="0" cy="0"/>
        </a:xfrm>
      </p:grpSpPr>
      <p:pic>
        <p:nvPicPr>
          <p:cNvPr id="145" name="Google Shape;145;p18"/>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46" name="Google Shape;146;p18"/>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8"/>
          <p:cNvGrpSpPr/>
          <p:nvPr/>
        </p:nvGrpSpPr>
        <p:grpSpPr>
          <a:xfrm>
            <a:off x="449392" y="886456"/>
            <a:ext cx="745763" cy="45826"/>
            <a:chOff x="4580561" y="2589004"/>
            <a:chExt cx="1064464" cy="25200"/>
          </a:xfrm>
        </p:grpSpPr>
        <p:sp>
          <p:nvSpPr>
            <p:cNvPr id="148" name="Google Shape;148;p18"/>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8"/>
          <p:cNvSpPr txBox="1"/>
          <p:nvPr>
            <p:ph type="title"/>
          </p:nvPr>
        </p:nvSpPr>
        <p:spPr>
          <a:xfrm>
            <a:off x="330275" y="1001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1" name="Google Shape;151;p18"/>
          <p:cNvSpPr txBox="1"/>
          <p:nvPr>
            <p:ph idx="1" type="subTitle"/>
          </p:nvPr>
        </p:nvSpPr>
        <p:spPr>
          <a:xfrm>
            <a:off x="343950" y="2628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52" name="Google Shape;152;p18"/>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53" name="Google Shape;153;p18"/>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4" name="Google Shape;154;p18"/>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3">
    <p:spTree>
      <p:nvGrpSpPr>
        <p:cNvPr id="155" name="Shape 155"/>
        <p:cNvGrpSpPr/>
        <p:nvPr/>
      </p:nvGrpSpPr>
      <p:grpSpPr>
        <a:xfrm>
          <a:off x="0" y="0"/>
          <a:ext cx="0" cy="0"/>
          <a:chOff x="0" y="0"/>
          <a:chExt cx="0" cy="0"/>
        </a:xfrm>
      </p:grpSpPr>
      <p:pic>
        <p:nvPicPr>
          <p:cNvPr id="156" name="Google Shape;156;p19"/>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57" name="Google Shape;157;p19"/>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ph type="title"/>
          </p:nvPr>
        </p:nvSpPr>
        <p:spPr>
          <a:xfrm>
            <a:off x="330275" y="1382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9" name="Google Shape;159;p19"/>
          <p:cNvSpPr txBox="1"/>
          <p:nvPr>
            <p:ph idx="1" type="subTitle"/>
          </p:nvPr>
        </p:nvSpPr>
        <p:spPr>
          <a:xfrm>
            <a:off x="343950" y="3009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60" name="Google Shape;160;p19"/>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61" name="Google Shape;161;p19"/>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19"/>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p:cSld name="SECTION_TITLE_AND_DESCRIPTION_1_2">
    <p:spTree>
      <p:nvGrpSpPr>
        <p:cNvPr id="163" name="Shape 163"/>
        <p:cNvGrpSpPr/>
        <p:nvPr/>
      </p:nvGrpSpPr>
      <p:grpSpPr>
        <a:xfrm>
          <a:off x="0" y="0"/>
          <a:ext cx="0" cy="0"/>
          <a:chOff x="0" y="0"/>
          <a:chExt cx="0" cy="0"/>
        </a:xfrm>
      </p:grpSpPr>
      <p:pic>
        <p:nvPicPr>
          <p:cNvPr id="164" name="Google Shape;164;p20"/>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65" name="Google Shape;165;p20"/>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20"/>
          <p:cNvGrpSpPr/>
          <p:nvPr/>
        </p:nvGrpSpPr>
        <p:grpSpPr>
          <a:xfrm>
            <a:off x="601792" y="1191256"/>
            <a:ext cx="745763" cy="45826"/>
            <a:chOff x="4580561" y="2589004"/>
            <a:chExt cx="1064464" cy="25200"/>
          </a:xfrm>
        </p:grpSpPr>
        <p:sp>
          <p:nvSpPr>
            <p:cNvPr id="167" name="Google Shape;167;p20"/>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20"/>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0" name="Google Shape;170;p20"/>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71" name="Google Shape;171;p20"/>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2" name="Google Shape;172;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20"/>
          <p:cNvPicPr preferRelativeResize="0"/>
          <p:nvPr/>
        </p:nvPicPr>
        <p:blipFill>
          <a:blip r:embed="rId3">
            <a:alphaModFix/>
          </a:blip>
          <a:stretch>
            <a:fillRect/>
          </a:stretch>
        </p:blipFill>
        <p:spPr>
          <a:xfrm>
            <a:off x="8595300" y="-1950"/>
            <a:ext cx="548700" cy="548700"/>
          </a:xfrm>
          <a:prstGeom prst="rect">
            <a:avLst/>
          </a:prstGeom>
          <a:noFill/>
          <a:ln>
            <a:noFill/>
          </a:ln>
        </p:spPr>
      </p:pic>
      <p:pic>
        <p:nvPicPr>
          <p:cNvPr id="174" name="Google Shape;174;p20"/>
          <p:cNvPicPr preferRelativeResize="0"/>
          <p:nvPr/>
        </p:nvPicPr>
        <p:blipFill>
          <a:blip r:embed="rId4">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chemeClr val="lt2"/>
        </a:solid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0" name="Google Shape;20;p3"/>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 name="Google Shape;21;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1">
  <p:cSld name="SECTION_TITLE_AND_DESCRIPTION_1_2_1">
    <p:spTree>
      <p:nvGrpSpPr>
        <p:cNvPr id="175" name="Shape 175"/>
        <p:cNvGrpSpPr/>
        <p:nvPr/>
      </p:nvGrpSpPr>
      <p:grpSpPr>
        <a:xfrm>
          <a:off x="0" y="0"/>
          <a:ext cx="0" cy="0"/>
          <a:chOff x="0" y="0"/>
          <a:chExt cx="0" cy="0"/>
        </a:xfrm>
      </p:grpSpPr>
      <p:pic>
        <p:nvPicPr>
          <p:cNvPr id="176" name="Google Shape;176;p21"/>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77" name="Google Shape;177;p21"/>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9" name="Google Shape;179;p21"/>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80" name="Google Shape;180;p21"/>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81" name="Google Shape;181;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2" name="Google Shape;182;p21"/>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p22"/>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85" name="Google Shape;185;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22"/>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87" name="Shape 187"/>
        <p:cNvGrpSpPr/>
        <p:nvPr/>
      </p:nvGrpSpPr>
      <p:grpSpPr>
        <a:xfrm>
          <a:off x="0" y="0"/>
          <a:ext cx="0" cy="0"/>
          <a:chOff x="0" y="0"/>
          <a:chExt cx="0" cy="0"/>
        </a:xfrm>
      </p:grpSpPr>
      <p:grpSp>
        <p:nvGrpSpPr>
          <p:cNvPr id="188" name="Google Shape;188;p23"/>
          <p:cNvGrpSpPr/>
          <p:nvPr/>
        </p:nvGrpSpPr>
        <p:grpSpPr>
          <a:xfrm>
            <a:off x="830392" y="4169130"/>
            <a:ext cx="745763" cy="45826"/>
            <a:chOff x="4580561" y="2589004"/>
            <a:chExt cx="1064464" cy="25200"/>
          </a:xfrm>
        </p:grpSpPr>
        <p:sp>
          <p:nvSpPr>
            <p:cNvPr id="189" name="Google Shape;189;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92" name="Google Shape;192;p23"/>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93" name="Google Shape;193;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3"/>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6" name="Shape 196"/>
        <p:cNvGrpSpPr/>
        <p:nvPr/>
      </p:nvGrpSpPr>
      <p:grpSpPr>
        <a:xfrm>
          <a:off x="0" y="0"/>
          <a:ext cx="0" cy="0"/>
          <a:chOff x="0" y="0"/>
          <a:chExt cx="0" cy="0"/>
        </a:xfrm>
      </p:grpSpPr>
      <p:sp>
        <p:nvSpPr>
          <p:cNvPr id="197" name="Google Shape;197;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8" name="Google Shape;198;p2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02" name="Google Shape;20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3" name="Google Shape;20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4" name="Google Shape;20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p:nvPr/>
        </p:nvSpPr>
        <p:spPr>
          <a:xfrm>
            <a:off x="0" y="487800"/>
            <a:ext cx="9144000" cy="4655700"/>
          </a:xfrm>
          <a:prstGeom prst="rect">
            <a:avLst/>
          </a:prstGeom>
          <a:solidFill>
            <a:srgbClr val="E9EDEE">
              <a:alpha val="5094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7" name="Google Shape;27;p4"/>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 name="Google Shape;28;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 name="Google Shape;30;p4"/>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p:nvPr/>
        </p:nvSpPr>
        <p:spPr>
          <a:xfrm>
            <a:off x="0" y="487800"/>
            <a:ext cx="9144000" cy="4655700"/>
          </a:xfrm>
          <a:prstGeom prst="rect">
            <a:avLst/>
          </a:prstGeom>
          <a:solidFill>
            <a:srgbClr val="E9EDEE">
              <a:alpha val="5472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34" name="Google Shape;34;p5"/>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 name="Google Shape;35;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2"/>
        </a:solidFill>
      </p:bgPr>
    </p:bg>
    <p:spTree>
      <p:nvGrpSpPr>
        <p:cNvPr id="38" name="Shape 38"/>
        <p:cNvGrpSpPr/>
        <p:nvPr/>
      </p:nvGrpSpPr>
      <p:grpSpPr>
        <a:xfrm>
          <a:off x="0" y="0"/>
          <a:ext cx="0" cy="0"/>
          <a:chOff x="0" y="0"/>
          <a:chExt cx="0" cy="0"/>
        </a:xfrm>
      </p:grpSpPr>
      <p:sp>
        <p:nvSpPr>
          <p:cNvPr id="39" name="Google Shape;39;p6"/>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40" name="Google Shape;40;p6"/>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1" name="Google Shape;41;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6"/>
          <p:cNvGrpSpPr/>
          <p:nvPr/>
        </p:nvGrpSpPr>
        <p:grpSpPr>
          <a:xfrm>
            <a:off x="5063108" y="1313285"/>
            <a:ext cx="3459716" cy="2670463"/>
            <a:chOff x="3553042" y="1657806"/>
            <a:chExt cx="3461100" cy="2671532"/>
          </a:xfrm>
        </p:grpSpPr>
        <p:sp>
          <p:nvSpPr>
            <p:cNvPr id="47" name="Google Shape;47;p6"/>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6"/>
          <p:cNvSpPr/>
          <p:nvPr/>
        </p:nvSpPr>
        <p:spPr>
          <a:xfrm flipH="1">
            <a:off x="5156273" y="1401826"/>
            <a:ext cx="3268500" cy="18129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6"/>
          <p:cNvPicPr preferRelativeResize="0"/>
          <p:nvPr/>
        </p:nvPicPr>
        <p:blipFill rotWithShape="1">
          <a:blip r:embed="rId2">
            <a:alphaModFix/>
          </a:blip>
          <a:srcRect b="5023" l="0" r="0" t="10837"/>
          <a:stretch/>
        </p:blipFill>
        <p:spPr>
          <a:xfrm>
            <a:off x="5256925" y="1448312"/>
            <a:ext cx="3067126" cy="1720026"/>
          </a:xfrm>
          <a:prstGeom prst="rect">
            <a:avLst/>
          </a:prstGeom>
          <a:noFill/>
          <a:ln>
            <a:noFill/>
          </a:ln>
        </p:spPr>
      </p:pic>
      <p:pic>
        <p:nvPicPr>
          <p:cNvPr id="57" name="Google Shape;57;p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8" name="Shape 58"/>
        <p:cNvGrpSpPr/>
        <p:nvPr/>
      </p:nvGrpSpPr>
      <p:grpSpPr>
        <a:xfrm>
          <a:off x="0" y="0"/>
          <a:ext cx="0" cy="0"/>
          <a:chOff x="0" y="0"/>
          <a:chExt cx="0" cy="0"/>
        </a:xfrm>
      </p:grpSpPr>
      <p:grpSp>
        <p:nvGrpSpPr>
          <p:cNvPr id="59" name="Google Shape;59;p7"/>
          <p:cNvGrpSpPr/>
          <p:nvPr/>
        </p:nvGrpSpPr>
        <p:grpSpPr>
          <a:xfrm>
            <a:off x="830392" y="1191256"/>
            <a:ext cx="745763" cy="45826"/>
            <a:chOff x="4580561" y="2589004"/>
            <a:chExt cx="1064464" cy="25200"/>
          </a:xfrm>
        </p:grpSpPr>
        <p:sp>
          <p:nvSpPr>
            <p:cNvPr id="60" name="Google Shape;60;p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63" name="Google Shape;63;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7"/>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1"/>
        </a:solidFill>
      </p:bgPr>
    </p:bg>
    <p:spTree>
      <p:nvGrpSpPr>
        <p:cNvPr id="66" name="Shape 66"/>
        <p:cNvGrpSpPr/>
        <p:nvPr/>
      </p:nvGrpSpPr>
      <p:grpSpPr>
        <a:xfrm>
          <a:off x="0" y="0"/>
          <a:ext cx="0" cy="0"/>
          <a:chOff x="0" y="0"/>
          <a:chExt cx="0" cy="0"/>
        </a:xfrm>
      </p:grpSpPr>
      <p:sp>
        <p:nvSpPr>
          <p:cNvPr id="67" name="Google Shape;67;p8"/>
          <p:cNvSpPr txBox="1"/>
          <p:nvPr>
            <p:ph type="title"/>
          </p:nvPr>
        </p:nvSpPr>
        <p:spPr>
          <a:xfrm>
            <a:off x="653250" y="8652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68" name="Google Shape;68;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8"/>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 name="Google Shape;73;p9"/>
          <p:cNvGrpSpPr/>
          <p:nvPr/>
        </p:nvGrpSpPr>
        <p:grpSpPr>
          <a:xfrm>
            <a:off x="830392" y="1191256"/>
            <a:ext cx="745763" cy="45826"/>
            <a:chOff x="4580561" y="2589004"/>
            <a:chExt cx="1064464" cy="25200"/>
          </a:xfrm>
        </p:grpSpPr>
        <p:sp>
          <p:nvSpPr>
            <p:cNvPr id="74" name="Google Shape;7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77" name="Google Shape;77;p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8" name="Google Shape;78;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9"/>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0"/>
          <p:cNvGrpSpPr/>
          <p:nvPr/>
        </p:nvGrpSpPr>
        <p:grpSpPr>
          <a:xfrm>
            <a:off x="754192" y="838281"/>
            <a:ext cx="745763" cy="45826"/>
            <a:chOff x="4580561" y="2589004"/>
            <a:chExt cx="1064464" cy="25200"/>
          </a:xfrm>
        </p:grpSpPr>
        <p:sp>
          <p:nvSpPr>
            <p:cNvPr id="83" name="Google Shape;83;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0"/>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6" name="Google Shape;86;p10"/>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7" name="Google Shape;87;p10"/>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8" name="Google Shape;88;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10"/>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feralhogs.tamu.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plumcreekwatershed.org/" TargetMode="External"/><Relationship Id="rId4" Type="http://schemas.openxmlformats.org/officeDocument/2006/relationships/image" Target="../media/image12.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ph type="ctrTitle"/>
          </p:nvPr>
        </p:nvSpPr>
        <p:spPr>
          <a:xfrm>
            <a:off x="0" y="1422325"/>
            <a:ext cx="9144000" cy="2609700"/>
          </a:xfrm>
          <a:prstGeom prst="rect">
            <a:avLst/>
          </a:prstGeom>
          <a:solidFill>
            <a:srgbClr val="E9EDEE">
              <a:alpha val="5472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400">
                <a:latin typeface="Lato"/>
                <a:ea typeface="Lato"/>
                <a:cs typeface="Lato"/>
                <a:sym typeface="Lato"/>
              </a:rPr>
              <a:t>Plum Creek Watershed Partnership</a:t>
            </a:r>
            <a:endParaRPr sz="3400">
              <a:latin typeface="Lato"/>
              <a:ea typeface="Lato"/>
              <a:cs typeface="Lato"/>
              <a:sym typeface="Lato"/>
            </a:endParaRPr>
          </a:p>
          <a:p>
            <a:pPr indent="0" lvl="0" marL="0" rtl="0" algn="ctr">
              <a:spcBef>
                <a:spcPts val="0"/>
              </a:spcBef>
              <a:spcAft>
                <a:spcPts val="0"/>
              </a:spcAft>
              <a:buNone/>
            </a:pPr>
            <a:r>
              <a:rPr lang="en" sz="3400">
                <a:latin typeface="Lato"/>
                <a:ea typeface="Lato"/>
                <a:cs typeface="Lato"/>
                <a:sym typeface="Lato"/>
              </a:rPr>
              <a:t>Steering </a:t>
            </a:r>
            <a:r>
              <a:rPr lang="en" sz="3400">
                <a:latin typeface="Lato"/>
                <a:ea typeface="Lato"/>
                <a:cs typeface="Lato"/>
                <a:sym typeface="Lato"/>
              </a:rPr>
              <a:t>Committee</a:t>
            </a:r>
            <a:r>
              <a:rPr lang="en" sz="3400">
                <a:latin typeface="Lato"/>
                <a:ea typeface="Lato"/>
                <a:cs typeface="Lato"/>
                <a:sym typeface="Lato"/>
              </a:rPr>
              <a:t> Meeting</a:t>
            </a:r>
            <a:endParaRPr sz="3400">
              <a:latin typeface="Lato"/>
              <a:ea typeface="Lato"/>
              <a:cs typeface="Lato"/>
              <a:sym typeface="Lato"/>
            </a:endParaRPr>
          </a:p>
        </p:txBody>
      </p:sp>
      <p:sp>
        <p:nvSpPr>
          <p:cNvPr id="210" name="Google Shape;210;p26"/>
          <p:cNvSpPr txBox="1"/>
          <p:nvPr>
            <p:ph idx="1" type="subTitle"/>
          </p:nvPr>
        </p:nvSpPr>
        <p:spPr>
          <a:xfrm>
            <a:off x="2637675" y="3342175"/>
            <a:ext cx="3787800" cy="7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Lockhart State Park Recreation Hall</a:t>
            </a:r>
            <a:endParaRPr b="1">
              <a:solidFill>
                <a:schemeClr val="dk2"/>
              </a:solidFill>
            </a:endParaRPr>
          </a:p>
          <a:p>
            <a:pPr indent="0" lvl="0" marL="0" rtl="0" algn="ctr">
              <a:spcBef>
                <a:spcPts val="0"/>
              </a:spcBef>
              <a:spcAft>
                <a:spcPts val="0"/>
              </a:spcAft>
              <a:buNone/>
            </a:pPr>
            <a:r>
              <a:rPr b="1" lang="en">
                <a:solidFill>
                  <a:schemeClr val="dk2"/>
                </a:solidFill>
              </a:rPr>
              <a:t>May 30th, 2024</a:t>
            </a:r>
            <a:endParaRPr b="1"/>
          </a:p>
        </p:txBody>
      </p:sp>
      <p:pic>
        <p:nvPicPr>
          <p:cNvPr id="211" name="Google Shape;211;p26"/>
          <p:cNvPicPr preferRelativeResize="0"/>
          <p:nvPr/>
        </p:nvPicPr>
        <p:blipFill rotWithShape="1">
          <a:blip r:embed="rId3">
            <a:alphaModFix/>
          </a:blip>
          <a:srcRect b="0" l="0" r="0" t="0"/>
          <a:stretch/>
        </p:blipFill>
        <p:spPr>
          <a:xfrm>
            <a:off x="165025" y="4118201"/>
            <a:ext cx="1882875" cy="866125"/>
          </a:xfrm>
          <a:prstGeom prst="rect">
            <a:avLst/>
          </a:prstGeom>
          <a:noFill/>
          <a:ln>
            <a:noFill/>
          </a:ln>
        </p:spPr>
      </p:pic>
      <p:pic>
        <p:nvPicPr>
          <p:cNvPr id="212" name="Google Shape;212;p26"/>
          <p:cNvPicPr preferRelativeResize="0"/>
          <p:nvPr/>
        </p:nvPicPr>
        <p:blipFill rotWithShape="1">
          <a:blip r:embed="rId4">
            <a:alphaModFix/>
          </a:blip>
          <a:srcRect b="8684" l="17697" r="18895" t="0"/>
          <a:stretch/>
        </p:blipFill>
        <p:spPr>
          <a:xfrm>
            <a:off x="6730725" y="3875533"/>
            <a:ext cx="2327549" cy="11689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5"/>
          <p:cNvSpPr txBox="1"/>
          <p:nvPr>
            <p:ph type="title"/>
          </p:nvPr>
        </p:nvSpPr>
        <p:spPr>
          <a:xfrm>
            <a:off x="577050" y="937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Feral Hog Trap Loan Program Proposal </a:t>
            </a:r>
            <a:endParaRPr/>
          </a:p>
        </p:txBody>
      </p:sp>
      <p:sp>
        <p:nvSpPr>
          <p:cNvPr id="285" name="Google Shape;285;p35"/>
          <p:cNvSpPr txBox="1"/>
          <p:nvPr>
            <p:ph idx="1" type="body"/>
          </p:nvPr>
        </p:nvSpPr>
        <p:spPr>
          <a:xfrm>
            <a:off x="653125" y="1591175"/>
            <a:ext cx="3774300" cy="3181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chemeClr val="dk2"/>
                </a:solidFill>
                <a:highlight>
                  <a:srgbClr val="FFFFFF"/>
                </a:highlight>
              </a:rPr>
              <a:t>Some specifics</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PCWP could only be a </a:t>
            </a:r>
            <a:r>
              <a:rPr lang="en">
                <a:solidFill>
                  <a:schemeClr val="dk2"/>
                </a:solidFill>
                <a:highlight>
                  <a:srgbClr val="FFFFFF"/>
                </a:highlight>
              </a:rPr>
              <a:t>supporting</a:t>
            </a:r>
            <a:r>
              <a:rPr lang="en">
                <a:solidFill>
                  <a:schemeClr val="dk2"/>
                </a:solidFill>
                <a:highlight>
                  <a:srgbClr val="FFFFFF"/>
                </a:highlight>
              </a:rPr>
              <a:t> partner</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Planned out for a two year pilot period</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chemeClr val="lt1"/>
                </a:highlight>
              </a:rPr>
              <a:t>Smart trap/ traps with cameras is mandatory </a:t>
            </a:r>
            <a:endParaRPr>
              <a:solidFill>
                <a:schemeClr val="dk2"/>
              </a:solidFill>
              <a:highlight>
                <a:schemeClr val="lt1"/>
              </a:highlight>
            </a:endParaRPr>
          </a:p>
          <a:p>
            <a:pPr indent="-311150" lvl="0" marL="457200" rtl="0" algn="l">
              <a:spcBef>
                <a:spcPts val="1200"/>
              </a:spcBef>
              <a:spcAft>
                <a:spcPts val="0"/>
              </a:spcAft>
              <a:buClr>
                <a:schemeClr val="dk2"/>
              </a:buClr>
              <a:buSzPts val="1300"/>
              <a:buChar char="●"/>
            </a:pPr>
            <a:r>
              <a:rPr lang="en">
                <a:solidFill>
                  <a:schemeClr val="dk2"/>
                </a:solidFill>
                <a:highlight>
                  <a:schemeClr val="lt1"/>
                </a:highlight>
              </a:rPr>
              <a:t>Most cost are upfront with equipment</a:t>
            </a:r>
            <a:endParaRPr>
              <a:solidFill>
                <a:schemeClr val="dk2"/>
              </a:solidFill>
              <a:highlight>
                <a:schemeClr val="lt1"/>
              </a:highlight>
            </a:endParaRPr>
          </a:p>
          <a:p>
            <a:pPr indent="0" lvl="0" marL="0" rtl="0" algn="l">
              <a:spcBef>
                <a:spcPts val="1200"/>
              </a:spcBef>
              <a:spcAft>
                <a:spcPts val="0"/>
              </a:spcAft>
              <a:buNone/>
            </a:pPr>
            <a:r>
              <a:t/>
            </a:r>
            <a:endParaRPr>
              <a:solidFill>
                <a:schemeClr val="dk2"/>
              </a:solidFill>
              <a:highlight>
                <a:schemeClr val="lt1"/>
              </a:highlight>
            </a:endParaRPr>
          </a:p>
          <a:p>
            <a:pPr indent="0" lvl="0" marL="0" rtl="0" algn="l">
              <a:spcBef>
                <a:spcPts val="1200"/>
              </a:spcBef>
              <a:spcAft>
                <a:spcPts val="0"/>
              </a:spcAft>
              <a:buNone/>
            </a:pPr>
            <a:r>
              <a:t/>
            </a:r>
            <a:endParaRPr>
              <a:solidFill>
                <a:schemeClr val="dk2"/>
              </a:solidFill>
              <a:highlight>
                <a:srgbClr val="FFFFFF"/>
              </a:highlight>
            </a:endParaRPr>
          </a:p>
          <a:p>
            <a:pPr indent="0" lvl="0" marL="0" rtl="0" algn="l">
              <a:spcBef>
                <a:spcPts val="1200"/>
              </a:spcBef>
              <a:spcAft>
                <a:spcPts val="1600"/>
              </a:spcAft>
              <a:buNone/>
            </a:pPr>
            <a:r>
              <a:t/>
            </a:r>
            <a:endParaRPr>
              <a:solidFill>
                <a:schemeClr val="dk2"/>
              </a:solidFill>
            </a:endParaRPr>
          </a:p>
        </p:txBody>
      </p:sp>
      <p:pic>
        <p:nvPicPr>
          <p:cNvPr id="286" name="Google Shape;286;p35"/>
          <p:cNvPicPr preferRelativeResize="0"/>
          <p:nvPr/>
        </p:nvPicPr>
        <p:blipFill>
          <a:blip r:embed="rId4">
            <a:alphaModFix/>
          </a:blip>
          <a:stretch>
            <a:fillRect/>
          </a:stretch>
        </p:blipFill>
        <p:spPr>
          <a:xfrm>
            <a:off x="4572000" y="1591175"/>
            <a:ext cx="4411775" cy="2855210"/>
          </a:xfrm>
          <a:prstGeom prst="rect">
            <a:avLst/>
          </a:prstGeom>
          <a:noFill/>
          <a:ln>
            <a:noFill/>
          </a:ln>
        </p:spPr>
      </p:pic>
      <p:sp>
        <p:nvSpPr>
          <p:cNvPr id="287" name="Google Shape;287;p35"/>
          <p:cNvSpPr txBox="1"/>
          <p:nvPr/>
        </p:nvSpPr>
        <p:spPr>
          <a:xfrm>
            <a:off x="4622800" y="4430175"/>
            <a:ext cx="39264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ato"/>
                <a:ea typeface="Lato"/>
                <a:cs typeface="Lato"/>
                <a:sym typeface="Lato"/>
              </a:rPr>
              <a:t>Upper Leon Soil Water Conservation District</a:t>
            </a:r>
            <a:endParaRPr sz="1100">
              <a:solidFill>
                <a:schemeClr val="dk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6"/>
          <p:cNvSpPr txBox="1"/>
          <p:nvPr>
            <p:ph type="title"/>
          </p:nvPr>
        </p:nvSpPr>
        <p:spPr>
          <a:xfrm>
            <a:off x="577050" y="937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Feral Hog Trap Loan Program Proposal </a:t>
            </a:r>
            <a:endParaRPr/>
          </a:p>
        </p:txBody>
      </p:sp>
      <p:sp>
        <p:nvSpPr>
          <p:cNvPr id="293" name="Google Shape;293;p36"/>
          <p:cNvSpPr txBox="1"/>
          <p:nvPr>
            <p:ph idx="1" type="body"/>
          </p:nvPr>
        </p:nvSpPr>
        <p:spPr>
          <a:xfrm>
            <a:off x="424525" y="1514975"/>
            <a:ext cx="3774300" cy="3181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chemeClr val="dk2"/>
                </a:solidFill>
                <a:highlight>
                  <a:srgbClr val="FFFFFF"/>
                </a:highlight>
              </a:rPr>
              <a:t>Some hurdles</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Funding/ continued funding </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Service and maintenance costs</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Landowner </a:t>
            </a:r>
            <a:r>
              <a:rPr lang="en">
                <a:solidFill>
                  <a:schemeClr val="dk2"/>
                </a:solidFill>
                <a:highlight>
                  <a:srgbClr val="FFFFFF"/>
                </a:highlight>
              </a:rPr>
              <a:t>participation</a:t>
            </a:r>
            <a:r>
              <a:rPr lang="en">
                <a:solidFill>
                  <a:schemeClr val="dk2"/>
                </a:solidFill>
                <a:highlight>
                  <a:srgbClr val="FFFFFF"/>
                </a:highlight>
              </a:rPr>
              <a:t> &amp; engagement </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There is need for a technician / committed personnel </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chemeClr val="lt1"/>
                </a:highlight>
              </a:rPr>
              <a:t>Lender/participation contracts</a:t>
            </a:r>
            <a:endParaRPr>
              <a:solidFill>
                <a:schemeClr val="dk2"/>
              </a:solidFill>
              <a:highlight>
                <a:schemeClr val="lt1"/>
              </a:highlight>
            </a:endParaRPr>
          </a:p>
          <a:p>
            <a:pPr indent="0" lvl="0" marL="0" rtl="0" algn="l">
              <a:spcBef>
                <a:spcPts val="1200"/>
              </a:spcBef>
              <a:spcAft>
                <a:spcPts val="0"/>
              </a:spcAft>
              <a:buNone/>
            </a:pPr>
            <a:r>
              <a:t/>
            </a:r>
            <a:endParaRPr>
              <a:solidFill>
                <a:schemeClr val="dk2"/>
              </a:solidFill>
            </a:endParaRPr>
          </a:p>
        </p:txBody>
      </p:sp>
      <p:pic>
        <p:nvPicPr>
          <p:cNvPr id="294" name="Google Shape;294;p36"/>
          <p:cNvPicPr preferRelativeResize="0"/>
          <p:nvPr/>
        </p:nvPicPr>
        <p:blipFill rotWithShape="1">
          <a:blip r:embed="rId3">
            <a:alphaModFix/>
          </a:blip>
          <a:srcRect b="0" l="31670" r="0" t="0"/>
          <a:stretch/>
        </p:blipFill>
        <p:spPr>
          <a:xfrm>
            <a:off x="4344475" y="1693738"/>
            <a:ext cx="4244973" cy="2548826"/>
          </a:xfrm>
          <a:prstGeom prst="rect">
            <a:avLst/>
          </a:prstGeom>
          <a:noFill/>
          <a:ln>
            <a:noFill/>
          </a:ln>
        </p:spPr>
      </p:pic>
      <p:sp>
        <p:nvSpPr>
          <p:cNvPr id="295" name="Google Shape;295;p36"/>
          <p:cNvSpPr txBox="1"/>
          <p:nvPr/>
        </p:nvSpPr>
        <p:spPr>
          <a:xfrm>
            <a:off x="4315875" y="4199475"/>
            <a:ext cx="3196200" cy="2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u="sng">
                <a:solidFill>
                  <a:schemeClr val="hlink"/>
                </a:solidFill>
                <a:latin typeface="Lato"/>
                <a:ea typeface="Lato"/>
                <a:cs typeface="Lato"/>
                <a:sym typeface="Lato"/>
                <a:hlinkClick r:id="rId4"/>
              </a:rPr>
              <a:t>Coping with feral hogs</a:t>
            </a:r>
            <a:endParaRPr sz="1300">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ph type="title"/>
          </p:nvPr>
        </p:nvSpPr>
        <p:spPr>
          <a:xfrm>
            <a:off x="729450" y="1145575"/>
            <a:ext cx="7688400" cy="12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Next Meeting</a:t>
            </a:r>
            <a:endParaRPr/>
          </a:p>
        </p:txBody>
      </p:sp>
      <p:sp>
        <p:nvSpPr>
          <p:cNvPr id="301" name="Google Shape;301;p37"/>
          <p:cNvSpPr txBox="1"/>
          <p:nvPr>
            <p:ph idx="1" type="body"/>
          </p:nvPr>
        </p:nvSpPr>
        <p:spPr>
          <a:xfrm>
            <a:off x="1713900" y="2643550"/>
            <a:ext cx="5719500" cy="3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Next </a:t>
            </a:r>
            <a:r>
              <a:rPr lang="en" sz="1800"/>
              <a:t>meeting</a:t>
            </a:r>
            <a:r>
              <a:rPr lang="en" sz="1800"/>
              <a:t> will be a Public Stakeholder meeting in July 2024.</a:t>
            </a:r>
            <a:endParaRPr sz="1800"/>
          </a:p>
          <a:p>
            <a:pPr indent="0" lvl="0" marL="0" rtl="0" algn="ctr">
              <a:spcBef>
                <a:spcPts val="1600"/>
              </a:spcBef>
              <a:spcAft>
                <a:spcPts val="1600"/>
              </a:spcAft>
              <a:buNone/>
            </a:pPr>
            <a:r>
              <a:rPr lang="en" sz="1800"/>
              <a:t>What topics or </a:t>
            </a:r>
            <a:r>
              <a:rPr lang="en" sz="1800"/>
              <a:t>presenters</a:t>
            </a:r>
            <a:r>
              <a:rPr lang="en" sz="1800"/>
              <a:t> would you like to have for the upcoming Public Stakeholder meeting?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8"/>
          <p:cNvSpPr txBox="1"/>
          <p:nvPr>
            <p:ph type="ctrTitle"/>
          </p:nvPr>
        </p:nvSpPr>
        <p:spPr>
          <a:xfrm>
            <a:off x="0" y="1780800"/>
            <a:ext cx="9144000" cy="667500"/>
          </a:xfrm>
          <a:prstGeom prst="rect">
            <a:avLst/>
          </a:prstGeom>
          <a:solidFill>
            <a:srgbClr val="E9EDEE">
              <a:alpha val="45880"/>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lang="en"/>
              <a:t>THANK YOU! </a:t>
            </a:r>
            <a:endParaRPr/>
          </a:p>
        </p:txBody>
      </p:sp>
      <p:sp>
        <p:nvSpPr>
          <p:cNvPr id="307" name="Google Shape;307;p38"/>
          <p:cNvSpPr txBox="1"/>
          <p:nvPr/>
        </p:nvSpPr>
        <p:spPr>
          <a:xfrm>
            <a:off x="2732850" y="2658725"/>
            <a:ext cx="36783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Sean Melvin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smelvin@plumcreekwatershed.org</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830-557-7358</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sng" cap="none" strike="noStrike">
                <a:solidFill>
                  <a:schemeClr val="hlink"/>
                </a:solidFill>
                <a:latin typeface="Lato"/>
                <a:ea typeface="Lato"/>
                <a:cs typeface="Lato"/>
                <a:sym typeface="Lato"/>
                <a:hlinkClick r:id="rId3"/>
              </a:rPr>
              <a:t>plumcreekwatershed.org</a:t>
            </a:r>
            <a:endParaRPr b="0" i="0" sz="1800" u="none" cap="none" strike="noStrike">
              <a:solidFill>
                <a:srgbClr val="000000"/>
              </a:solidFill>
              <a:latin typeface="Lato"/>
              <a:ea typeface="Lato"/>
              <a:cs typeface="Lato"/>
              <a:sym typeface="Lato"/>
            </a:endParaRPr>
          </a:p>
        </p:txBody>
      </p:sp>
      <p:sp>
        <p:nvSpPr>
          <p:cNvPr id="308" name="Google Shape;308;p38"/>
          <p:cNvSpPr/>
          <p:nvPr/>
        </p:nvSpPr>
        <p:spPr>
          <a:xfrm>
            <a:off x="7800" y="4208325"/>
            <a:ext cx="9144000" cy="935100"/>
          </a:xfrm>
          <a:prstGeom prst="rect">
            <a:avLst/>
          </a:prstGeom>
          <a:solidFill>
            <a:srgbClr val="E9EDEE">
              <a:alpha val="458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9" name="Google Shape;309;p38"/>
          <p:cNvPicPr preferRelativeResize="0"/>
          <p:nvPr/>
        </p:nvPicPr>
        <p:blipFill rotWithShape="1">
          <a:blip r:embed="rId4">
            <a:alphaModFix/>
          </a:blip>
          <a:srcRect b="8684" l="17697" r="18895" t="0"/>
          <a:stretch/>
        </p:blipFill>
        <p:spPr>
          <a:xfrm>
            <a:off x="6730725" y="3951733"/>
            <a:ext cx="2327549" cy="1168917"/>
          </a:xfrm>
          <a:prstGeom prst="rect">
            <a:avLst/>
          </a:prstGeom>
          <a:noFill/>
          <a:ln>
            <a:noFill/>
          </a:ln>
        </p:spPr>
      </p:pic>
      <p:pic>
        <p:nvPicPr>
          <p:cNvPr id="310" name="Google Shape;310;p38"/>
          <p:cNvPicPr preferRelativeResize="0"/>
          <p:nvPr/>
        </p:nvPicPr>
        <p:blipFill rotWithShape="1">
          <a:blip r:embed="rId5">
            <a:alphaModFix/>
          </a:blip>
          <a:srcRect b="0" l="0" r="0" t="0"/>
          <a:stretch/>
        </p:blipFill>
        <p:spPr>
          <a:xfrm>
            <a:off x="299350" y="4291238"/>
            <a:ext cx="1672350" cy="769275"/>
          </a:xfrm>
          <a:prstGeom prst="rect">
            <a:avLst/>
          </a:prstGeom>
          <a:noFill/>
          <a:ln>
            <a:noFill/>
          </a:ln>
        </p:spPr>
      </p:pic>
      <p:sp>
        <p:nvSpPr>
          <p:cNvPr id="311" name="Google Shape;311;p38"/>
          <p:cNvSpPr txBox="1"/>
          <p:nvPr/>
        </p:nvSpPr>
        <p:spPr>
          <a:xfrm>
            <a:off x="2327550" y="4243650"/>
            <a:ext cx="4488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403F42"/>
                </a:solidFill>
                <a:latin typeface="Times New Roman"/>
                <a:ea typeface="Times New Roman"/>
                <a:cs typeface="Times New Roman"/>
                <a:sym typeface="Times New Roman"/>
              </a:rPr>
              <a:t>Funding for the development and support of the Plum Creek Watershed Protection Plan is through a Clean Water Act grant provided by the Texas State Soil and Water Conservation Board and U.S. Environmental Protection Agency.</a:t>
            </a:r>
            <a:endParaRPr b="0" i="0" sz="1200" u="none" cap="none" strike="noStrik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ph type="title"/>
          </p:nvPr>
        </p:nvSpPr>
        <p:spPr>
          <a:xfrm>
            <a:off x="426000" y="1318650"/>
            <a:ext cx="37710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Steering Committee Membership:  Voting Action Need</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218" name="Google Shape;218;p27" title="Raised Hands Free Stock Photo - Public Domain Pictures"/>
          <p:cNvPicPr preferRelativeResize="0"/>
          <p:nvPr/>
        </p:nvPicPr>
        <p:blipFill>
          <a:blip r:embed="rId3">
            <a:alphaModFix/>
          </a:blip>
          <a:stretch>
            <a:fillRect/>
          </a:stretch>
        </p:blipFill>
        <p:spPr>
          <a:xfrm>
            <a:off x="4685925" y="1731675"/>
            <a:ext cx="4250425" cy="3411825"/>
          </a:xfrm>
          <a:prstGeom prst="rect">
            <a:avLst/>
          </a:prstGeom>
          <a:noFill/>
          <a:ln>
            <a:noFill/>
          </a:ln>
        </p:spPr>
      </p:pic>
      <p:sp>
        <p:nvSpPr>
          <p:cNvPr id="219" name="Google Shape;219;p27"/>
          <p:cNvSpPr txBox="1"/>
          <p:nvPr/>
        </p:nvSpPr>
        <p:spPr>
          <a:xfrm>
            <a:off x="5175050" y="1041325"/>
            <a:ext cx="3605100" cy="22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Lato"/>
                <a:ea typeface="Lato"/>
                <a:cs typeface="Lato"/>
                <a:sym typeface="Lato"/>
              </a:rPr>
              <a:t>Per the ground rules, to add and/or replace a new member, the </a:t>
            </a:r>
            <a:r>
              <a:rPr lang="en" sz="1300">
                <a:solidFill>
                  <a:schemeClr val="dk2"/>
                </a:solidFill>
                <a:latin typeface="Lato"/>
                <a:ea typeface="Lato"/>
                <a:cs typeface="Lato"/>
                <a:sym typeface="Lato"/>
              </a:rPr>
              <a:t>new</a:t>
            </a:r>
            <a:r>
              <a:rPr lang="en" sz="1300">
                <a:solidFill>
                  <a:schemeClr val="dk2"/>
                </a:solidFill>
                <a:latin typeface="Lato"/>
                <a:ea typeface="Lato"/>
                <a:cs typeface="Lato"/>
                <a:sym typeface="Lato"/>
              </a:rPr>
              <a:t> member must be approved by majority of the current members.  </a:t>
            </a:r>
            <a:endParaRPr sz="1300">
              <a:solidFill>
                <a:schemeClr val="dk2"/>
              </a:solidFill>
              <a:latin typeface="Lato"/>
              <a:ea typeface="Lato"/>
              <a:cs typeface="Lato"/>
              <a:sym typeface="Lato"/>
            </a:endParaRPr>
          </a:p>
          <a:p>
            <a:pPr indent="0" lvl="0" marL="0" rtl="0" algn="l">
              <a:spcBef>
                <a:spcPts val="0"/>
              </a:spcBef>
              <a:spcAft>
                <a:spcPts val="0"/>
              </a:spcAft>
              <a:buNone/>
            </a:pPr>
            <a:r>
              <a:t/>
            </a:r>
            <a:endParaRPr sz="1300">
              <a:solidFill>
                <a:schemeClr val="dk2"/>
              </a:solidFill>
              <a:latin typeface="Lato"/>
              <a:ea typeface="Lato"/>
              <a:cs typeface="Lato"/>
              <a:sym typeface="Lato"/>
            </a:endParaRPr>
          </a:p>
          <a:p>
            <a:pPr indent="0" lvl="0" marL="0" rtl="0" algn="l">
              <a:spcBef>
                <a:spcPts val="0"/>
              </a:spcBef>
              <a:spcAft>
                <a:spcPts val="0"/>
              </a:spcAft>
              <a:buNone/>
            </a:pPr>
            <a:r>
              <a:rPr lang="en" sz="1300">
                <a:solidFill>
                  <a:schemeClr val="dk2"/>
                </a:solidFill>
                <a:latin typeface="Lato"/>
                <a:ea typeface="Lato"/>
                <a:cs typeface="Lato"/>
                <a:sym typeface="Lato"/>
              </a:rPr>
              <a:t>For the removal of inactive member, three </a:t>
            </a:r>
            <a:r>
              <a:rPr lang="en" sz="1300">
                <a:solidFill>
                  <a:schemeClr val="dk2"/>
                </a:solidFill>
                <a:latin typeface="Lato"/>
                <a:ea typeface="Lato"/>
                <a:cs typeface="Lato"/>
                <a:sym typeface="Lato"/>
              </a:rPr>
              <a:t>unexcused</a:t>
            </a:r>
            <a:r>
              <a:rPr lang="en" sz="1300">
                <a:solidFill>
                  <a:schemeClr val="dk2"/>
                </a:solidFill>
                <a:latin typeface="Lato"/>
                <a:ea typeface="Lato"/>
                <a:cs typeface="Lato"/>
                <a:sym typeface="Lato"/>
              </a:rPr>
              <a:t> absences without coordination with the </a:t>
            </a:r>
            <a:r>
              <a:rPr lang="en" sz="1300">
                <a:solidFill>
                  <a:schemeClr val="dk2"/>
                </a:solidFill>
                <a:latin typeface="Lato"/>
                <a:ea typeface="Lato"/>
                <a:cs typeface="Lato"/>
                <a:sym typeface="Lato"/>
              </a:rPr>
              <a:t>facilitator, constitutes a resignation from the Steering Committee. We will vote to affirm the decision to resign inactive member, in good faith. </a:t>
            </a:r>
            <a:endParaRPr sz="1300">
              <a:solidFill>
                <a:schemeClr val="dk2"/>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Group Meeting Updates</a:t>
            </a:r>
            <a:endParaRPr/>
          </a:p>
        </p:txBody>
      </p:sp>
      <p:sp>
        <p:nvSpPr>
          <p:cNvPr id="225" name="Google Shape;225;p28"/>
          <p:cNvSpPr txBox="1"/>
          <p:nvPr>
            <p:ph idx="2" type="body"/>
          </p:nvPr>
        </p:nvSpPr>
        <p:spPr>
          <a:xfrm>
            <a:off x="4958875" y="895725"/>
            <a:ext cx="3765600" cy="40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This past quarter the Civil Work Group </a:t>
            </a:r>
            <a:r>
              <a:rPr lang="en" sz="1200">
                <a:solidFill>
                  <a:schemeClr val="dk2"/>
                </a:solidFill>
              </a:rPr>
              <a:t>met</a:t>
            </a:r>
            <a:r>
              <a:rPr lang="en" sz="1200">
                <a:solidFill>
                  <a:schemeClr val="dk2"/>
                </a:solidFill>
              </a:rPr>
              <a:t>. </a:t>
            </a:r>
            <a:r>
              <a:rPr lang="en" sz="1200">
                <a:solidFill>
                  <a:schemeClr val="dk2"/>
                </a:solidFill>
              </a:rPr>
              <a:t>Due</a:t>
            </a:r>
            <a:r>
              <a:rPr lang="en" sz="1200">
                <a:solidFill>
                  <a:schemeClr val="dk2"/>
                </a:solidFill>
              </a:rPr>
              <a:t> to scheduling conflicts, the Natural Environment Work Group was unable to meet. Here are some highlights:</a:t>
            </a:r>
            <a:endParaRPr sz="1200">
              <a:solidFill>
                <a:schemeClr val="dk2"/>
              </a:solidFill>
            </a:endParaRPr>
          </a:p>
          <a:p>
            <a:pPr indent="0" lvl="0" marL="0" rtl="0" algn="l">
              <a:spcBef>
                <a:spcPts val="1600"/>
              </a:spcBef>
              <a:spcAft>
                <a:spcPts val="0"/>
              </a:spcAft>
              <a:buNone/>
            </a:pPr>
            <a:r>
              <a:rPr lang="en" sz="1200">
                <a:solidFill>
                  <a:schemeClr val="dk2"/>
                </a:solidFill>
              </a:rPr>
              <a:t>The Civil Work Group</a:t>
            </a:r>
            <a:endParaRPr sz="1200">
              <a:solidFill>
                <a:schemeClr val="dk2"/>
              </a:solidFill>
            </a:endParaRPr>
          </a:p>
          <a:p>
            <a:pPr indent="-304800" lvl="0" marL="457200" rtl="0" algn="l">
              <a:spcBef>
                <a:spcPts val="1000"/>
              </a:spcBef>
              <a:spcAft>
                <a:spcPts val="0"/>
              </a:spcAft>
              <a:buClr>
                <a:schemeClr val="dk2"/>
              </a:buClr>
              <a:buSzPts val="1200"/>
              <a:buChar char="●"/>
            </a:pPr>
            <a:r>
              <a:rPr lang="en" sz="1200">
                <a:solidFill>
                  <a:schemeClr val="dk2"/>
                </a:solidFill>
              </a:rPr>
              <a:t>Development concerns were discussed and </a:t>
            </a:r>
            <a:r>
              <a:rPr lang="en" sz="1200">
                <a:solidFill>
                  <a:schemeClr val="dk2"/>
                </a:solidFill>
              </a:rPr>
              <a:t>examining</a:t>
            </a:r>
            <a:r>
              <a:rPr lang="en" sz="1200">
                <a:solidFill>
                  <a:schemeClr val="dk2"/>
                </a:solidFill>
              </a:rPr>
              <a:t> </a:t>
            </a:r>
            <a:r>
              <a:rPr lang="en" sz="1200">
                <a:solidFill>
                  <a:schemeClr val="dk2"/>
                </a:solidFill>
              </a:rPr>
              <a:t>impervious</a:t>
            </a:r>
            <a:r>
              <a:rPr lang="en" sz="1200">
                <a:solidFill>
                  <a:schemeClr val="dk2"/>
                </a:solidFill>
              </a:rPr>
              <a:t> cover limits and road </a:t>
            </a:r>
            <a:r>
              <a:rPr lang="en" sz="1200">
                <a:solidFill>
                  <a:schemeClr val="dk2"/>
                </a:solidFill>
              </a:rPr>
              <a:t>construction</a:t>
            </a:r>
            <a:r>
              <a:rPr lang="en" sz="1200">
                <a:solidFill>
                  <a:schemeClr val="dk2"/>
                </a:solidFill>
              </a:rPr>
              <a:t> parameters</a:t>
            </a:r>
            <a:endParaRPr sz="1200">
              <a:solidFill>
                <a:schemeClr val="dk2"/>
              </a:solidFill>
            </a:endParaRPr>
          </a:p>
          <a:p>
            <a:pPr indent="-304800" lvl="0" marL="457200" rtl="0" algn="l">
              <a:spcBef>
                <a:spcPts val="1000"/>
              </a:spcBef>
              <a:spcAft>
                <a:spcPts val="0"/>
              </a:spcAft>
              <a:buClr>
                <a:schemeClr val="dk2"/>
              </a:buClr>
              <a:buSzPts val="1200"/>
              <a:buChar char="●"/>
            </a:pPr>
            <a:r>
              <a:rPr lang="en" sz="1200">
                <a:solidFill>
                  <a:schemeClr val="dk2"/>
                </a:solidFill>
              </a:rPr>
              <a:t> Discussed potential new community / private partnerships</a:t>
            </a:r>
            <a:endParaRPr sz="1200">
              <a:solidFill>
                <a:schemeClr val="dk2"/>
              </a:solidFill>
            </a:endParaRPr>
          </a:p>
          <a:p>
            <a:pPr indent="-304800" lvl="0" marL="457200" rtl="0" algn="l">
              <a:spcBef>
                <a:spcPts val="1000"/>
              </a:spcBef>
              <a:spcAft>
                <a:spcPts val="0"/>
              </a:spcAft>
              <a:buClr>
                <a:schemeClr val="dk2"/>
              </a:buClr>
              <a:buSzPts val="1200"/>
              <a:buChar char="●"/>
            </a:pPr>
            <a:r>
              <a:rPr lang="en" sz="1200">
                <a:solidFill>
                  <a:schemeClr val="dk2"/>
                </a:solidFill>
              </a:rPr>
              <a:t>Continued conversation on a Plum Creek </a:t>
            </a:r>
            <a:r>
              <a:rPr lang="en" sz="1200">
                <a:solidFill>
                  <a:schemeClr val="dk2"/>
                </a:solidFill>
              </a:rPr>
              <a:t>focused infrastructure planning guide/training</a:t>
            </a:r>
            <a:endParaRPr sz="1200">
              <a:solidFill>
                <a:schemeClr val="dk2"/>
              </a:solidFill>
            </a:endParaRPr>
          </a:p>
          <a:p>
            <a:pPr indent="0" lvl="0" marL="45720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For the Natural Environment Work Group of only three members, it would be good to have at least one or two more added to this group.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1600"/>
              </a:spcBef>
              <a:spcAft>
                <a:spcPts val="1600"/>
              </a:spcAft>
              <a:buNone/>
            </a:pPr>
            <a:r>
              <a:t/>
            </a:r>
            <a:endParaRPr sz="12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t>One Water in</a:t>
            </a:r>
            <a:endParaRPr sz="3800"/>
          </a:p>
          <a:p>
            <a:pPr indent="0" lvl="0" marL="0" rtl="0" algn="l">
              <a:spcBef>
                <a:spcPts val="0"/>
              </a:spcBef>
              <a:spcAft>
                <a:spcPts val="0"/>
              </a:spcAft>
              <a:buNone/>
            </a:pPr>
            <a:r>
              <a:rPr lang="en" sz="3800"/>
              <a:t>Plum Creek</a:t>
            </a:r>
            <a:endParaRPr sz="3800"/>
          </a:p>
        </p:txBody>
      </p:sp>
      <p:sp>
        <p:nvSpPr>
          <p:cNvPr id="231" name="Google Shape;231;p29"/>
          <p:cNvSpPr txBox="1"/>
          <p:nvPr>
            <p:ph idx="1" type="subTitle"/>
          </p:nvPr>
        </p:nvSpPr>
        <p:spPr>
          <a:xfrm>
            <a:off x="501400" y="2500875"/>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2"/>
                </a:solidFill>
                <a:latin typeface="Raleway"/>
                <a:ea typeface="Raleway"/>
                <a:cs typeface="Raleway"/>
                <a:sym typeface="Raleway"/>
              </a:rPr>
              <a:t>Planning with a P</a:t>
            </a:r>
            <a:r>
              <a:rPr b="1" lang="en" sz="2100">
                <a:solidFill>
                  <a:schemeClr val="dk2"/>
                </a:solidFill>
                <a:latin typeface="Raleway"/>
                <a:ea typeface="Raleway"/>
                <a:cs typeface="Raleway"/>
                <a:sym typeface="Raleway"/>
              </a:rPr>
              <a:t>urpose</a:t>
            </a:r>
            <a:r>
              <a:rPr b="1" lang="en" sz="2100">
                <a:solidFill>
                  <a:schemeClr val="dk2"/>
                </a:solidFill>
                <a:latin typeface="Raleway"/>
                <a:ea typeface="Raleway"/>
                <a:cs typeface="Raleway"/>
                <a:sym typeface="Raleway"/>
              </a:rPr>
              <a:t> </a:t>
            </a:r>
            <a:endParaRPr b="1" sz="2100">
              <a:solidFill>
                <a:schemeClr val="dk2"/>
              </a:solidFill>
              <a:latin typeface="Raleway"/>
              <a:ea typeface="Raleway"/>
              <a:cs typeface="Raleway"/>
              <a:sym typeface="Raleway"/>
            </a:endParaRPr>
          </a:p>
        </p:txBody>
      </p:sp>
      <p:sp>
        <p:nvSpPr>
          <p:cNvPr id="232" name="Google Shape;232;p29"/>
          <p:cNvSpPr txBox="1"/>
          <p:nvPr>
            <p:ph idx="2" type="body"/>
          </p:nvPr>
        </p:nvSpPr>
        <p:spPr>
          <a:xfrm>
            <a:off x="4895900" y="862575"/>
            <a:ext cx="3652800" cy="321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The Water Research Foundation defines One Water as an integrated planning and implementation approach to managing finite water resources for long-term resilience and reliability, meeting not only the economic needs but also community and ecosystem needs.</a:t>
            </a:r>
            <a:endParaRPr>
              <a:solidFill>
                <a:schemeClr val="dk2"/>
              </a:solidFill>
            </a:endParaRPr>
          </a:p>
          <a:p>
            <a:pPr indent="0" lvl="0" marL="0" rtl="0" algn="l">
              <a:spcBef>
                <a:spcPts val="1600"/>
              </a:spcBef>
              <a:spcAft>
                <a:spcPts val="0"/>
              </a:spcAft>
              <a:buNone/>
            </a:pPr>
            <a:r>
              <a:rPr lang="en">
                <a:solidFill>
                  <a:schemeClr val="dk2"/>
                </a:solidFill>
              </a:rPr>
              <a:t>One Water is a </a:t>
            </a:r>
            <a:r>
              <a:rPr lang="en">
                <a:solidFill>
                  <a:schemeClr val="dk2"/>
                </a:solidFill>
              </a:rPr>
              <a:t>synergized</a:t>
            </a:r>
            <a:r>
              <a:rPr lang="en">
                <a:solidFill>
                  <a:schemeClr val="dk2"/>
                </a:solidFill>
              </a:rPr>
              <a:t> approach to </a:t>
            </a:r>
            <a:r>
              <a:rPr lang="en">
                <a:solidFill>
                  <a:schemeClr val="dk2"/>
                </a:solidFill>
              </a:rPr>
              <a:t>tradition</a:t>
            </a:r>
            <a:r>
              <a:rPr lang="en">
                <a:solidFill>
                  <a:schemeClr val="dk2"/>
                </a:solidFill>
              </a:rPr>
              <a:t>al water management, from wastewater to drinking water to stormwater management. </a:t>
            </a:r>
            <a:endParaRPr>
              <a:solidFill>
                <a:schemeClr val="dk2"/>
              </a:solidFill>
            </a:endParaRPr>
          </a:p>
          <a:p>
            <a:pPr indent="0" lvl="0" marL="0" rtl="0" algn="l">
              <a:spcBef>
                <a:spcPts val="1600"/>
              </a:spcBef>
              <a:spcAft>
                <a:spcPts val="1600"/>
              </a:spcAft>
              <a:buNone/>
            </a:pPr>
            <a:r>
              <a:rPr lang="en">
                <a:solidFill>
                  <a:schemeClr val="dk2"/>
                </a:solidFill>
              </a:rPr>
              <a:t>Plum Creek has the opportunity to engage in this effort as it becomes more known here in Texas. </a:t>
            </a:r>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577050" y="8614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Water in Plum Creek</a:t>
            </a:r>
            <a:endParaRPr/>
          </a:p>
        </p:txBody>
      </p:sp>
      <p:sp>
        <p:nvSpPr>
          <p:cNvPr id="238" name="Google Shape;238;p30"/>
          <p:cNvSpPr txBox="1"/>
          <p:nvPr>
            <p:ph idx="1" type="body"/>
          </p:nvPr>
        </p:nvSpPr>
        <p:spPr>
          <a:xfrm>
            <a:off x="510500" y="1697875"/>
            <a:ext cx="38406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Benefits</a:t>
            </a:r>
            <a:r>
              <a:rPr lang="en">
                <a:solidFill>
                  <a:schemeClr val="dk2"/>
                </a:solidFill>
              </a:rPr>
              <a:t> of </a:t>
            </a:r>
            <a:r>
              <a:rPr lang="en">
                <a:solidFill>
                  <a:schemeClr val="dk2"/>
                </a:solidFill>
              </a:rPr>
              <a:t>adopting One Water for Plum Creek</a:t>
            </a:r>
            <a:endParaRPr>
              <a:solidFill>
                <a:schemeClr val="dk2"/>
              </a:solidFill>
            </a:endParaRPr>
          </a:p>
          <a:p>
            <a:pPr indent="-311150" lvl="0" marL="457200" rtl="0" algn="l">
              <a:spcBef>
                <a:spcPts val="1600"/>
              </a:spcBef>
              <a:spcAft>
                <a:spcPts val="0"/>
              </a:spcAft>
              <a:buClr>
                <a:schemeClr val="dk2"/>
              </a:buClr>
              <a:buSzPts val="1300"/>
              <a:buChar char="●"/>
            </a:pPr>
            <a:r>
              <a:rPr lang="en">
                <a:solidFill>
                  <a:schemeClr val="dk2"/>
                </a:solidFill>
              </a:rPr>
              <a:t>Synergy with our efforts and partner projects.   An intentional effort, linking these sectors together.</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Joining the nation/ state/ regions efforts</a:t>
            </a:r>
            <a:endParaRPr>
              <a:solidFill>
                <a:schemeClr val="dk2"/>
              </a:solidFill>
            </a:endParaRPr>
          </a:p>
          <a:p>
            <a:pPr indent="-311150" lvl="1" marL="628650" rtl="0" algn="l">
              <a:spcBef>
                <a:spcPts val="0"/>
              </a:spcBef>
              <a:spcAft>
                <a:spcPts val="0"/>
              </a:spcAft>
              <a:buClr>
                <a:schemeClr val="dk2"/>
              </a:buClr>
              <a:buSzPts val="1300"/>
              <a:buChar char="○"/>
            </a:pPr>
            <a:r>
              <a:rPr lang="en" sz="1300">
                <a:solidFill>
                  <a:schemeClr val="dk2"/>
                </a:solidFill>
              </a:rPr>
              <a:t>80 One Water communities nationwide. 4 are here in Texas, closest New Braunfels. </a:t>
            </a:r>
            <a:endParaRPr sz="1300">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Bolsters what we are already doing while highlighting the triple bottom line - community, economy, and environment</a:t>
            </a:r>
            <a:endParaRPr sz="1300">
              <a:solidFill>
                <a:schemeClr val="dk2"/>
              </a:solidFill>
            </a:endParaRPr>
          </a:p>
        </p:txBody>
      </p:sp>
      <p:pic>
        <p:nvPicPr>
          <p:cNvPr id="239" name="Google Shape;239;p30"/>
          <p:cNvPicPr preferRelativeResize="0"/>
          <p:nvPr/>
        </p:nvPicPr>
        <p:blipFill>
          <a:blip r:embed="rId3">
            <a:alphaModFix/>
          </a:blip>
          <a:stretch>
            <a:fillRect/>
          </a:stretch>
        </p:blipFill>
        <p:spPr>
          <a:xfrm>
            <a:off x="4503615" y="1721100"/>
            <a:ext cx="4616760" cy="2502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500850" y="8614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Water in Plum Creek</a:t>
            </a:r>
            <a:endParaRPr/>
          </a:p>
        </p:txBody>
      </p:sp>
      <p:sp>
        <p:nvSpPr>
          <p:cNvPr id="245" name="Google Shape;245;p31"/>
          <p:cNvSpPr txBox="1"/>
          <p:nvPr>
            <p:ph idx="1" type="body"/>
          </p:nvPr>
        </p:nvSpPr>
        <p:spPr>
          <a:xfrm>
            <a:off x="358100" y="1545475"/>
            <a:ext cx="39972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How One Water could look in the Plum Creek Watershed</a:t>
            </a:r>
            <a:endParaRPr>
              <a:solidFill>
                <a:schemeClr val="dk2"/>
              </a:solidFill>
            </a:endParaRPr>
          </a:p>
          <a:p>
            <a:pPr indent="-311150" lvl="0" marL="457200" rtl="0" algn="l">
              <a:spcBef>
                <a:spcPts val="1600"/>
              </a:spcBef>
              <a:spcAft>
                <a:spcPts val="0"/>
              </a:spcAft>
              <a:buClr>
                <a:schemeClr val="dk2"/>
              </a:buClr>
              <a:buSzPts val="1300"/>
              <a:buChar char="●"/>
            </a:pPr>
            <a:r>
              <a:rPr lang="en">
                <a:solidFill>
                  <a:schemeClr val="dk2"/>
                </a:solidFill>
              </a:rPr>
              <a:t>We can adopt this in our own mission and our WPP implementation</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Focused one-off projects/ new constructions</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Formal adoption of One Water by partners</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City/County resolution or proclamation to have One Water included in </a:t>
            </a:r>
            <a:r>
              <a:rPr lang="en">
                <a:solidFill>
                  <a:schemeClr val="dk2"/>
                </a:solidFill>
              </a:rPr>
              <a:t>relevant</a:t>
            </a:r>
            <a:r>
              <a:rPr lang="en">
                <a:solidFill>
                  <a:schemeClr val="dk2"/>
                </a:solidFill>
              </a:rPr>
              <a:t> planning</a:t>
            </a:r>
            <a:endParaRPr>
              <a:solidFill>
                <a:schemeClr val="dk2"/>
              </a:solidFill>
            </a:endParaRPr>
          </a:p>
          <a:p>
            <a:pPr indent="-311150" lvl="0" marL="457200" rtl="0" algn="l">
              <a:spcBef>
                <a:spcPts val="1000"/>
              </a:spcBef>
              <a:spcAft>
                <a:spcPts val="1000"/>
              </a:spcAft>
              <a:buClr>
                <a:schemeClr val="dk2"/>
              </a:buClr>
              <a:buSzPts val="1300"/>
              <a:buChar char="●"/>
            </a:pPr>
            <a:r>
              <a:rPr lang="en">
                <a:solidFill>
                  <a:schemeClr val="dk2"/>
                </a:solidFill>
              </a:rPr>
              <a:t>Establish One Water Coordinator </a:t>
            </a:r>
            <a:r>
              <a:rPr lang="en">
                <a:solidFill>
                  <a:schemeClr val="dk2"/>
                </a:solidFill>
              </a:rPr>
              <a:t>position</a:t>
            </a:r>
            <a:r>
              <a:rPr lang="en">
                <a:solidFill>
                  <a:schemeClr val="dk2"/>
                </a:solidFill>
              </a:rPr>
              <a:t> in the watershed or with specific partner</a:t>
            </a:r>
            <a:endParaRPr>
              <a:solidFill>
                <a:schemeClr val="dk2"/>
              </a:solidFill>
            </a:endParaRPr>
          </a:p>
        </p:txBody>
      </p:sp>
      <p:pic>
        <p:nvPicPr>
          <p:cNvPr id="246" name="Google Shape;246;p31"/>
          <p:cNvPicPr preferRelativeResize="0"/>
          <p:nvPr/>
        </p:nvPicPr>
        <p:blipFill>
          <a:blip r:embed="rId3">
            <a:alphaModFix/>
          </a:blip>
          <a:stretch>
            <a:fillRect/>
          </a:stretch>
        </p:blipFill>
        <p:spPr>
          <a:xfrm>
            <a:off x="4572000" y="1601275"/>
            <a:ext cx="4347699" cy="2897748"/>
          </a:xfrm>
          <a:prstGeom prst="rect">
            <a:avLst/>
          </a:prstGeom>
          <a:noFill/>
          <a:ln>
            <a:noFill/>
          </a:ln>
        </p:spPr>
      </p:pic>
      <p:sp>
        <p:nvSpPr>
          <p:cNvPr id="247" name="Google Shape;247;p31"/>
          <p:cNvSpPr txBox="1"/>
          <p:nvPr/>
        </p:nvSpPr>
        <p:spPr>
          <a:xfrm>
            <a:off x="4507800" y="4440200"/>
            <a:ext cx="460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Lato"/>
                <a:ea typeface="Lato"/>
                <a:cs typeface="Lato"/>
                <a:sym typeface="Lato"/>
              </a:rPr>
              <a:t>Blue Hole Primary Wimberly, a One Water school design</a:t>
            </a:r>
            <a:endParaRPr sz="1100">
              <a:solidFill>
                <a:schemeClr val="dk2"/>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ph type="title"/>
          </p:nvPr>
        </p:nvSpPr>
        <p:spPr>
          <a:xfrm>
            <a:off x="500850" y="8614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Water in Plum Creek</a:t>
            </a:r>
            <a:endParaRPr/>
          </a:p>
        </p:txBody>
      </p:sp>
      <p:sp>
        <p:nvSpPr>
          <p:cNvPr id="253" name="Google Shape;253;p32"/>
          <p:cNvSpPr txBox="1"/>
          <p:nvPr/>
        </p:nvSpPr>
        <p:spPr>
          <a:xfrm>
            <a:off x="405600" y="1424525"/>
            <a:ext cx="6582900" cy="6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Lato"/>
                <a:ea typeface="Lato"/>
                <a:cs typeface="Lato"/>
                <a:sym typeface="Lato"/>
              </a:rPr>
              <a:t>One Water presents a menu of options that can be incorporated into any project or planning process.</a:t>
            </a:r>
            <a:endParaRPr sz="1300">
              <a:solidFill>
                <a:schemeClr val="dk2"/>
              </a:solidFill>
              <a:latin typeface="Lato"/>
              <a:ea typeface="Lato"/>
              <a:cs typeface="Lato"/>
              <a:sym typeface="Lato"/>
            </a:endParaRPr>
          </a:p>
        </p:txBody>
      </p:sp>
      <p:pic>
        <p:nvPicPr>
          <p:cNvPr id="254" name="Google Shape;254;p32"/>
          <p:cNvPicPr preferRelativeResize="0"/>
          <p:nvPr/>
        </p:nvPicPr>
        <p:blipFill>
          <a:blip r:embed="rId3">
            <a:alphaModFix/>
          </a:blip>
          <a:stretch>
            <a:fillRect/>
          </a:stretch>
        </p:blipFill>
        <p:spPr>
          <a:xfrm>
            <a:off x="226475" y="2076700"/>
            <a:ext cx="3519965" cy="1908600"/>
          </a:xfrm>
          <a:prstGeom prst="rect">
            <a:avLst/>
          </a:prstGeom>
          <a:noFill/>
          <a:ln>
            <a:noFill/>
          </a:ln>
        </p:spPr>
      </p:pic>
      <p:sp>
        <p:nvSpPr>
          <p:cNvPr id="255" name="Google Shape;255;p32"/>
          <p:cNvSpPr txBox="1"/>
          <p:nvPr/>
        </p:nvSpPr>
        <p:spPr>
          <a:xfrm>
            <a:off x="150338" y="3964100"/>
            <a:ext cx="37104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ato"/>
                <a:ea typeface="Lato"/>
                <a:cs typeface="Lato"/>
                <a:sym typeface="Lato"/>
              </a:rPr>
              <a:t>Reilly Elementary School Rain Garden. Photo by Austin Watershed Protection Department.</a:t>
            </a:r>
            <a:endParaRPr sz="1100">
              <a:solidFill>
                <a:schemeClr val="dk2"/>
              </a:solidFill>
              <a:latin typeface="Lato"/>
              <a:ea typeface="Lato"/>
              <a:cs typeface="Lato"/>
              <a:sym typeface="Lato"/>
            </a:endParaRPr>
          </a:p>
          <a:p>
            <a:pPr indent="0" lvl="0" marL="0" rtl="0" algn="l">
              <a:spcBef>
                <a:spcPts val="0"/>
              </a:spcBef>
              <a:spcAft>
                <a:spcPts val="0"/>
              </a:spcAft>
              <a:buNone/>
            </a:pPr>
            <a:r>
              <a:t/>
            </a:r>
            <a:endParaRPr sz="1300">
              <a:solidFill>
                <a:schemeClr val="dk2"/>
              </a:solidFill>
              <a:latin typeface="Lato"/>
              <a:ea typeface="Lato"/>
              <a:cs typeface="Lato"/>
              <a:sym typeface="Lato"/>
            </a:endParaRPr>
          </a:p>
        </p:txBody>
      </p:sp>
      <p:pic>
        <p:nvPicPr>
          <p:cNvPr id="256" name="Google Shape;256;p32"/>
          <p:cNvPicPr preferRelativeResize="0"/>
          <p:nvPr/>
        </p:nvPicPr>
        <p:blipFill rotWithShape="1">
          <a:blip r:embed="rId4">
            <a:alphaModFix/>
          </a:blip>
          <a:srcRect b="0" l="23338" r="23845" t="0"/>
          <a:stretch/>
        </p:blipFill>
        <p:spPr>
          <a:xfrm>
            <a:off x="3810125" y="1786963"/>
            <a:ext cx="1301750" cy="2488075"/>
          </a:xfrm>
          <a:prstGeom prst="rect">
            <a:avLst/>
          </a:prstGeom>
          <a:noFill/>
          <a:ln>
            <a:noFill/>
          </a:ln>
        </p:spPr>
      </p:pic>
      <p:sp>
        <p:nvSpPr>
          <p:cNvPr id="257" name="Google Shape;257;p32"/>
          <p:cNvSpPr txBox="1"/>
          <p:nvPr/>
        </p:nvSpPr>
        <p:spPr>
          <a:xfrm>
            <a:off x="3762450" y="4275025"/>
            <a:ext cx="16191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ato"/>
                <a:ea typeface="Lato"/>
                <a:cs typeface="Lato"/>
                <a:sym typeface="Lato"/>
              </a:rPr>
              <a:t>La </a:t>
            </a:r>
            <a:r>
              <a:rPr lang="en" sz="1100">
                <a:solidFill>
                  <a:schemeClr val="dk2"/>
                </a:solidFill>
                <a:latin typeface="Lato"/>
                <a:ea typeface="Lato"/>
                <a:cs typeface="Lato"/>
                <a:sym typeface="Lato"/>
              </a:rPr>
              <a:t>Vernia</a:t>
            </a:r>
            <a:r>
              <a:rPr lang="en" sz="1100">
                <a:solidFill>
                  <a:schemeClr val="dk2"/>
                </a:solidFill>
                <a:latin typeface="Lato"/>
                <a:ea typeface="Lato"/>
                <a:cs typeface="Lato"/>
                <a:sym typeface="Lato"/>
              </a:rPr>
              <a:t> City Park Permeable Pavement</a:t>
            </a:r>
            <a:endParaRPr sz="1100">
              <a:solidFill>
                <a:schemeClr val="dk2"/>
              </a:solidFill>
              <a:latin typeface="Lato"/>
              <a:ea typeface="Lato"/>
              <a:cs typeface="Lato"/>
              <a:sym typeface="Lato"/>
            </a:endParaRPr>
          </a:p>
        </p:txBody>
      </p:sp>
      <p:pic>
        <p:nvPicPr>
          <p:cNvPr id="258" name="Google Shape;258;p32"/>
          <p:cNvPicPr preferRelativeResize="0"/>
          <p:nvPr/>
        </p:nvPicPr>
        <p:blipFill>
          <a:blip r:embed="rId5">
            <a:alphaModFix/>
          </a:blip>
          <a:stretch>
            <a:fillRect/>
          </a:stretch>
        </p:blipFill>
        <p:spPr>
          <a:xfrm>
            <a:off x="5269350" y="1800100"/>
            <a:ext cx="3457648" cy="2461790"/>
          </a:xfrm>
          <a:prstGeom prst="rect">
            <a:avLst/>
          </a:prstGeom>
          <a:noFill/>
          <a:ln>
            <a:noFill/>
          </a:ln>
        </p:spPr>
      </p:pic>
      <p:sp>
        <p:nvSpPr>
          <p:cNvPr id="259" name="Google Shape;259;p32"/>
          <p:cNvSpPr txBox="1"/>
          <p:nvPr/>
        </p:nvSpPr>
        <p:spPr>
          <a:xfrm>
            <a:off x="5229150" y="4275025"/>
            <a:ext cx="30375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ato"/>
                <a:ea typeface="Lato"/>
                <a:cs typeface="Lato"/>
                <a:sym typeface="Lato"/>
              </a:rPr>
              <a:t>Brooks Campus LID redevelopment</a:t>
            </a:r>
            <a:endParaRPr sz="1100">
              <a:solidFill>
                <a:schemeClr val="dk2"/>
              </a:solidFill>
              <a:latin typeface="Lato"/>
              <a:ea typeface="Lato"/>
              <a:cs typeface="Lato"/>
              <a:sym typeface="Lato"/>
            </a:endParaRPr>
          </a:p>
        </p:txBody>
      </p:sp>
      <p:sp>
        <p:nvSpPr>
          <p:cNvPr id="260" name="Google Shape;260;p32"/>
          <p:cNvSpPr txBox="1"/>
          <p:nvPr/>
        </p:nvSpPr>
        <p:spPr>
          <a:xfrm>
            <a:off x="2423550" y="4810225"/>
            <a:ext cx="4296900" cy="2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Lato"/>
                <a:ea typeface="Lato"/>
                <a:cs typeface="Lato"/>
                <a:sym typeface="Lato"/>
              </a:rPr>
              <a:t>Pictures: One Water in the Hill Country and Facebook</a:t>
            </a:r>
            <a:endParaRPr sz="1200">
              <a:solidFill>
                <a:schemeClr val="dk2"/>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3"/>
          <p:cNvSpPr txBox="1"/>
          <p:nvPr>
            <p:ph type="title"/>
          </p:nvPr>
        </p:nvSpPr>
        <p:spPr>
          <a:xfrm>
            <a:off x="500850" y="8614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Water in Plum Creek</a:t>
            </a:r>
            <a:endParaRPr/>
          </a:p>
        </p:txBody>
      </p:sp>
      <p:sp>
        <p:nvSpPr>
          <p:cNvPr id="266" name="Google Shape;266;p33"/>
          <p:cNvSpPr txBox="1"/>
          <p:nvPr/>
        </p:nvSpPr>
        <p:spPr>
          <a:xfrm>
            <a:off x="2222850" y="4301400"/>
            <a:ext cx="40320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Lato"/>
                <a:ea typeface="Lato"/>
                <a:cs typeface="Lato"/>
                <a:sym typeface="Lato"/>
              </a:rPr>
              <a:t>Left: </a:t>
            </a:r>
            <a:r>
              <a:rPr lang="en" sz="1200">
                <a:solidFill>
                  <a:schemeClr val="dk2"/>
                </a:solidFill>
                <a:latin typeface="Lato"/>
                <a:ea typeface="Lato"/>
                <a:cs typeface="Lato"/>
                <a:sym typeface="Lato"/>
              </a:rPr>
              <a:t>Altstadt Brewing, zero discharge wastewater system</a:t>
            </a:r>
            <a:endParaRPr sz="1200">
              <a:solidFill>
                <a:schemeClr val="dk2"/>
              </a:solidFill>
              <a:latin typeface="Lato"/>
              <a:ea typeface="Lato"/>
              <a:cs typeface="Lato"/>
              <a:sym typeface="Lato"/>
            </a:endParaRPr>
          </a:p>
          <a:p>
            <a:pPr indent="0" lvl="0" marL="0" rtl="0" algn="l">
              <a:spcBef>
                <a:spcPts val="0"/>
              </a:spcBef>
              <a:spcAft>
                <a:spcPts val="0"/>
              </a:spcAft>
              <a:buNone/>
            </a:pPr>
            <a:r>
              <a:rPr lang="en" sz="1200">
                <a:solidFill>
                  <a:schemeClr val="dk2"/>
                </a:solidFill>
                <a:latin typeface="Lato"/>
                <a:ea typeface="Lato"/>
                <a:cs typeface="Lato"/>
                <a:sym typeface="Lato"/>
              </a:rPr>
              <a:t>Right:</a:t>
            </a:r>
            <a:r>
              <a:rPr lang="en" sz="1200">
                <a:solidFill>
                  <a:schemeClr val="dk2"/>
                </a:solidFill>
                <a:latin typeface="Lato"/>
                <a:ea typeface="Lato"/>
                <a:cs typeface="Lato"/>
                <a:sym typeface="Lato"/>
              </a:rPr>
              <a:t>Camp Eagle, </a:t>
            </a:r>
            <a:r>
              <a:rPr lang="en" sz="1200">
                <a:solidFill>
                  <a:schemeClr val="dk2"/>
                </a:solidFill>
                <a:latin typeface="Lato"/>
                <a:ea typeface="Lato"/>
                <a:cs typeface="Lato"/>
                <a:sym typeface="Lato"/>
              </a:rPr>
              <a:t>Wastewater</a:t>
            </a:r>
            <a:r>
              <a:rPr lang="en" sz="1200">
                <a:solidFill>
                  <a:schemeClr val="dk2"/>
                </a:solidFill>
                <a:latin typeface="Lato"/>
                <a:ea typeface="Lato"/>
                <a:cs typeface="Lato"/>
                <a:sym typeface="Lato"/>
              </a:rPr>
              <a:t> </a:t>
            </a:r>
            <a:r>
              <a:rPr lang="en" sz="1200">
                <a:solidFill>
                  <a:schemeClr val="dk2"/>
                </a:solidFill>
                <a:latin typeface="Lato"/>
                <a:ea typeface="Lato"/>
                <a:cs typeface="Lato"/>
                <a:sym typeface="Lato"/>
              </a:rPr>
              <a:t>reconstruction</a:t>
            </a:r>
            <a:endParaRPr sz="1200">
              <a:solidFill>
                <a:schemeClr val="dk2"/>
              </a:solidFill>
              <a:latin typeface="Lato"/>
              <a:ea typeface="Lato"/>
              <a:cs typeface="Lato"/>
              <a:sym typeface="Lato"/>
            </a:endParaRPr>
          </a:p>
          <a:p>
            <a:pPr indent="0" lvl="0" marL="0" rtl="0" algn="l">
              <a:spcBef>
                <a:spcPts val="0"/>
              </a:spcBef>
              <a:spcAft>
                <a:spcPts val="0"/>
              </a:spcAft>
              <a:buNone/>
            </a:pPr>
            <a:r>
              <a:rPr lang="en" sz="1200">
                <a:solidFill>
                  <a:schemeClr val="dk2"/>
                </a:solidFill>
                <a:latin typeface="Lato"/>
                <a:ea typeface="Lato"/>
                <a:cs typeface="Lato"/>
                <a:sym typeface="Lato"/>
              </a:rPr>
              <a:t> </a:t>
            </a:r>
            <a:endParaRPr sz="1200">
              <a:solidFill>
                <a:schemeClr val="dk2"/>
              </a:solidFill>
              <a:latin typeface="Lato"/>
              <a:ea typeface="Lato"/>
              <a:cs typeface="Lato"/>
              <a:sym typeface="Lato"/>
            </a:endParaRPr>
          </a:p>
        </p:txBody>
      </p:sp>
      <p:pic>
        <p:nvPicPr>
          <p:cNvPr id="267" name="Google Shape;267;p33"/>
          <p:cNvPicPr preferRelativeResize="0"/>
          <p:nvPr/>
        </p:nvPicPr>
        <p:blipFill rotWithShape="1">
          <a:blip r:embed="rId3">
            <a:alphaModFix/>
          </a:blip>
          <a:srcRect b="0" l="16792" r="13238" t="0"/>
          <a:stretch/>
        </p:blipFill>
        <p:spPr>
          <a:xfrm>
            <a:off x="711525" y="1735775"/>
            <a:ext cx="3980526" cy="2345275"/>
          </a:xfrm>
          <a:prstGeom prst="rect">
            <a:avLst/>
          </a:prstGeom>
          <a:noFill/>
          <a:ln>
            <a:noFill/>
          </a:ln>
        </p:spPr>
      </p:pic>
      <p:pic>
        <p:nvPicPr>
          <p:cNvPr id="268" name="Google Shape;268;p33"/>
          <p:cNvPicPr preferRelativeResize="0"/>
          <p:nvPr/>
        </p:nvPicPr>
        <p:blipFill rotWithShape="1">
          <a:blip r:embed="rId4">
            <a:alphaModFix/>
          </a:blip>
          <a:srcRect b="9164" l="0" r="0" t="6053"/>
          <a:stretch/>
        </p:blipFill>
        <p:spPr>
          <a:xfrm>
            <a:off x="5219550" y="1587025"/>
            <a:ext cx="2106225" cy="2718975"/>
          </a:xfrm>
          <a:prstGeom prst="rect">
            <a:avLst/>
          </a:prstGeom>
          <a:noFill/>
          <a:ln>
            <a:noFill/>
          </a:ln>
        </p:spPr>
      </p:pic>
      <p:sp>
        <p:nvSpPr>
          <p:cNvPr id="269" name="Google Shape;269;p33"/>
          <p:cNvSpPr txBox="1"/>
          <p:nvPr/>
        </p:nvSpPr>
        <p:spPr>
          <a:xfrm>
            <a:off x="2423550" y="4734025"/>
            <a:ext cx="4296900" cy="2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Lato"/>
                <a:ea typeface="Lato"/>
                <a:cs typeface="Lato"/>
                <a:sym typeface="Lato"/>
              </a:rPr>
              <a:t>Pictures: One Water in the Hill Country</a:t>
            </a:r>
            <a:endParaRPr sz="1000">
              <a:solidFill>
                <a:schemeClr val="dk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4"/>
          <p:cNvSpPr txBox="1"/>
          <p:nvPr>
            <p:ph type="title"/>
          </p:nvPr>
        </p:nvSpPr>
        <p:spPr>
          <a:xfrm>
            <a:off x="577050" y="937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Feral Hog Trap Loan Program </a:t>
            </a:r>
            <a:r>
              <a:rPr lang="en"/>
              <a:t>Proposal</a:t>
            </a:r>
            <a:r>
              <a:rPr lang="en"/>
              <a:t> </a:t>
            </a:r>
            <a:endParaRPr/>
          </a:p>
        </p:txBody>
      </p:sp>
      <p:sp>
        <p:nvSpPr>
          <p:cNvPr id="275" name="Google Shape;275;p34"/>
          <p:cNvSpPr txBox="1"/>
          <p:nvPr>
            <p:ph idx="1" type="body"/>
          </p:nvPr>
        </p:nvSpPr>
        <p:spPr>
          <a:xfrm>
            <a:off x="653125" y="1591175"/>
            <a:ext cx="3774300" cy="3181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chemeClr val="dk2"/>
                </a:solidFill>
                <a:highlight>
                  <a:srgbClr val="FFFFFF"/>
                </a:highlight>
              </a:rPr>
              <a:t>Texas A&amp;M AgriLife Extension - Wildlife Services did not award Caldwell County for the Feral Hog Abatement Grant for FY24. This has triggered looking into alternative solutions that are not dependent on this one grant. Looking forward:</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Drafting a program proposal and project </a:t>
            </a:r>
            <a:r>
              <a:rPr lang="en">
                <a:solidFill>
                  <a:schemeClr val="dk2"/>
                </a:solidFill>
                <a:highlight>
                  <a:srgbClr val="FFFFFF"/>
                </a:highlight>
              </a:rPr>
              <a:t>design</a:t>
            </a:r>
            <a:endParaRPr>
              <a:solidFill>
                <a:schemeClr val="dk2"/>
              </a:solidFill>
              <a:highlight>
                <a:srgbClr val="FFFFFF"/>
              </a:highlight>
            </a:endParaRPr>
          </a:p>
          <a:p>
            <a:pPr indent="-311150" lvl="0" marL="457200" rtl="0" algn="l">
              <a:spcBef>
                <a:spcPts val="1000"/>
              </a:spcBef>
              <a:spcAft>
                <a:spcPts val="0"/>
              </a:spcAft>
              <a:buClr>
                <a:schemeClr val="dk2"/>
              </a:buClr>
              <a:buSzPts val="1300"/>
              <a:buChar char="●"/>
            </a:pPr>
            <a:r>
              <a:rPr lang="en">
                <a:solidFill>
                  <a:schemeClr val="dk2"/>
                </a:solidFill>
                <a:highlight>
                  <a:srgbClr val="FFFFFF"/>
                </a:highlight>
              </a:rPr>
              <a:t>Identifying our responsibilities, project partners and personnel needs</a:t>
            </a:r>
            <a:endParaRPr>
              <a:solidFill>
                <a:schemeClr val="dk2"/>
              </a:solidFill>
              <a:highlight>
                <a:srgbClr val="FFFFFF"/>
              </a:highlight>
            </a:endParaRPr>
          </a:p>
          <a:p>
            <a:pPr indent="-311150" lvl="0" marL="457200" rtl="0" algn="l">
              <a:spcBef>
                <a:spcPts val="1200"/>
              </a:spcBef>
              <a:spcAft>
                <a:spcPts val="0"/>
              </a:spcAft>
              <a:buClr>
                <a:schemeClr val="dk2"/>
              </a:buClr>
              <a:buSzPts val="1300"/>
              <a:buChar char="●"/>
            </a:pPr>
            <a:r>
              <a:rPr lang="en">
                <a:solidFill>
                  <a:schemeClr val="dk2"/>
                </a:solidFill>
                <a:highlight>
                  <a:srgbClr val="FFFFFF"/>
                </a:highlight>
              </a:rPr>
              <a:t>Determining stakeholder needs</a:t>
            </a:r>
            <a:endParaRPr>
              <a:solidFill>
                <a:schemeClr val="dk2"/>
              </a:solidFill>
              <a:highlight>
                <a:srgbClr val="FFFFFF"/>
              </a:highlight>
            </a:endParaRPr>
          </a:p>
          <a:p>
            <a:pPr indent="0" lvl="0" marL="0" rtl="0" algn="l">
              <a:spcBef>
                <a:spcPts val="1200"/>
              </a:spcBef>
              <a:spcAft>
                <a:spcPts val="0"/>
              </a:spcAft>
              <a:buNone/>
            </a:pPr>
            <a:r>
              <a:t/>
            </a:r>
            <a:endParaRPr>
              <a:solidFill>
                <a:schemeClr val="dk2"/>
              </a:solidFill>
              <a:highlight>
                <a:srgbClr val="FFFFFF"/>
              </a:highlight>
            </a:endParaRPr>
          </a:p>
          <a:p>
            <a:pPr indent="0" lvl="0" marL="0" rtl="0" algn="l">
              <a:spcBef>
                <a:spcPts val="1200"/>
              </a:spcBef>
              <a:spcAft>
                <a:spcPts val="1600"/>
              </a:spcAft>
              <a:buNone/>
            </a:pPr>
            <a:r>
              <a:t/>
            </a:r>
            <a:endParaRPr>
              <a:solidFill>
                <a:schemeClr val="dk2"/>
              </a:solidFill>
            </a:endParaRPr>
          </a:p>
        </p:txBody>
      </p:sp>
      <p:pic>
        <p:nvPicPr>
          <p:cNvPr id="276" name="Google Shape;276;p34"/>
          <p:cNvPicPr preferRelativeResize="0"/>
          <p:nvPr/>
        </p:nvPicPr>
        <p:blipFill>
          <a:blip r:embed="rId3">
            <a:alphaModFix/>
          </a:blip>
          <a:stretch>
            <a:fillRect/>
          </a:stretch>
        </p:blipFill>
        <p:spPr>
          <a:xfrm>
            <a:off x="4656084" y="1591175"/>
            <a:ext cx="3139589" cy="1766000"/>
          </a:xfrm>
          <a:prstGeom prst="rect">
            <a:avLst/>
          </a:prstGeom>
          <a:noFill/>
          <a:ln>
            <a:noFill/>
          </a:ln>
          <a:effectLst>
            <a:outerShdw blurRad="57150" rotWithShape="0" algn="bl" dir="3540000" dist="76200">
              <a:srgbClr val="000000">
                <a:alpha val="57000"/>
              </a:srgbClr>
            </a:outerShdw>
          </a:effectLst>
        </p:spPr>
      </p:pic>
      <p:pic>
        <p:nvPicPr>
          <p:cNvPr id="277" name="Google Shape;277;p34"/>
          <p:cNvPicPr preferRelativeResize="0"/>
          <p:nvPr/>
        </p:nvPicPr>
        <p:blipFill>
          <a:blip r:embed="rId4">
            <a:alphaModFix/>
          </a:blip>
          <a:stretch>
            <a:fillRect/>
          </a:stretch>
        </p:blipFill>
        <p:spPr>
          <a:xfrm>
            <a:off x="6289025" y="2905875"/>
            <a:ext cx="2649000" cy="1766000"/>
          </a:xfrm>
          <a:prstGeom prst="rect">
            <a:avLst/>
          </a:prstGeom>
          <a:noFill/>
          <a:ln>
            <a:noFill/>
          </a:ln>
          <a:effectLst>
            <a:outerShdw blurRad="57150" rotWithShape="0" algn="bl" dir="3000000" dist="66675">
              <a:srgbClr val="000000">
                <a:alpha val="58999"/>
              </a:srgbClr>
            </a:outerShdw>
          </a:effectLst>
        </p:spPr>
      </p:pic>
      <p:sp>
        <p:nvSpPr>
          <p:cNvPr id="278" name="Google Shape;278;p34"/>
          <p:cNvSpPr txBox="1"/>
          <p:nvPr/>
        </p:nvSpPr>
        <p:spPr>
          <a:xfrm>
            <a:off x="4608750" y="3357175"/>
            <a:ext cx="1639200" cy="2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Lato"/>
                <a:ea typeface="Lato"/>
                <a:cs typeface="Lato"/>
                <a:sym typeface="Lato"/>
              </a:rPr>
              <a:t>Jager Pro smart </a:t>
            </a:r>
            <a:r>
              <a:rPr lang="en" sz="1000">
                <a:solidFill>
                  <a:schemeClr val="dk2"/>
                </a:solidFill>
                <a:latin typeface="Lato"/>
                <a:ea typeface="Lato"/>
                <a:cs typeface="Lato"/>
                <a:sym typeface="Lato"/>
              </a:rPr>
              <a:t>corral </a:t>
            </a:r>
            <a:r>
              <a:rPr lang="en" sz="1000">
                <a:solidFill>
                  <a:schemeClr val="dk2"/>
                </a:solidFill>
                <a:latin typeface="Lato"/>
                <a:ea typeface="Lato"/>
                <a:cs typeface="Lato"/>
                <a:sym typeface="Lato"/>
              </a:rPr>
              <a:t>trap system</a:t>
            </a:r>
            <a:endParaRPr sz="1000">
              <a:solidFill>
                <a:schemeClr val="dk2"/>
              </a:solidFill>
              <a:latin typeface="Lato"/>
              <a:ea typeface="Lato"/>
              <a:cs typeface="Lato"/>
              <a:sym typeface="Lato"/>
            </a:endParaRPr>
          </a:p>
        </p:txBody>
      </p:sp>
      <p:sp>
        <p:nvSpPr>
          <p:cNvPr id="279" name="Google Shape;279;p34"/>
          <p:cNvSpPr txBox="1"/>
          <p:nvPr/>
        </p:nvSpPr>
        <p:spPr>
          <a:xfrm>
            <a:off x="6295075" y="4657050"/>
            <a:ext cx="1500600" cy="2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Lato"/>
                <a:ea typeface="Lato"/>
                <a:cs typeface="Lato"/>
                <a:sym typeface="Lato"/>
              </a:rPr>
              <a:t>Pig Brig net</a:t>
            </a:r>
            <a:r>
              <a:rPr lang="en" sz="1000">
                <a:solidFill>
                  <a:schemeClr val="dk2"/>
                </a:solidFill>
                <a:latin typeface="Lato"/>
                <a:ea typeface="Lato"/>
                <a:cs typeface="Lato"/>
                <a:sym typeface="Lato"/>
              </a:rPr>
              <a:t> trap system</a:t>
            </a:r>
            <a:endParaRPr sz="1000">
              <a:solidFill>
                <a:schemeClr val="dk2"/>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EERING COMMITTEE">
  <a:themeElements>
    <a:clrScheme name="Streamline">
      <a:dk1>
        <a:srgbClr val="4096A2"/>
      </a:dk1>
      <a:lt1>
        <a:srgbClr val="FFFFFF"/>
      </a:lt1>
      <a:dk2>
        <a:srgbClr val="1A1A1A"/>
      </a:dk2>
      <a:lt2>
        <a:srgbClr val="E9EDEE"/>
      </a:lt2>
      <a:accent1>
        <a:srgbClr val="595959"/>
      </a:accent1>
      <a:accent2>
        <a:srgbClr val="6AA4C8"/>
      </a:accent2>
      <a:accent3>
        <a:srgbClr val="76461F"/>
      </a:accent3>
      <a:accent4>
        <a:srgbClr val="9CCAFA"/>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