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Raleway"/>
      <p:regular r:id="rId45"/>
      <p:bold r:id="rId46"/>
      <p:italic r:id="rId47"/>
      <p:boldItalic r:id="rId48"/>
    </p:embeddedFont>
    <p:embeddedFont>
      <p:font typeface="Constantia"/>
      <p:regular r:id="rId49"/>
      <p:bold r:id="rId50"/>
      <p:italic r:id="rId51"/>
      <p:boldItalic r:id="rId52"/>
    </p:embeddedFont>
    <p:embeddedFont>
      <p:font typeface="Lato"/>
      <p:regular r:id="rId53"/>
      <p:bold r:id="rId54"/>
      <p:italic r:id="rId55"/>
      <p:boldItalic r:id="rId56"/>
    </p:embeddedFont>
    <p:embeddedFont>
      <p:font typeface="Montserrat"/>
      <p:regular r:id="rId57"/>
      <p:bold r:id="rId58"/>
      <p:italic r:id="rId59"/>
      <p:boldItalic r:id="rId60"/>
    </p:embeddedFont>
    <p:embeddedFont>
      <p:font typeface="Montserrat Light"/>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6121CD-37B1-4871-9BF4-04E43EAA85D2}">
  <a:tblStyle styleId="{746121CD-37B1-4871-9BF4-04E43EAA85D2}"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aleway-bold.fntdata"/><Relationship Id="rId45" Type="http://schemas.openxmlformats.org/officeDocument/2006/relationships/font" Target="fonts/Raleway-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aleway-boldItalic.fntdata"/><Relationship Id="rId47" Type="http://schemas.openxmlformats.org/officeDocument/2006/relationships/font" Target="fonts/Raleway-italic.fntdata"/><Relationship Id="rId49" Type="http://schemas.openxmlformats.org/officeDocument/2006/relationships/font" Target="fonts/Constanti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Light-bold.fntdata"/><Relationship Id="rId61" Type="http://schemas.openxmlformats.org/officeDocument/2006/relationships/font" Target="fonts/MontserratLight-regular.fntdata"/><Relationship Id="rId20" Type="http://schemas.openxmlformats.org/officeDocument/2006/relationships/slide" Target="slides/slide14.xml"/><Relationship Id="rId64" Type="http://schemas.openxmlformats.org/officeDocument/2006/relationships/font" Target="fonts/MontserratLight-boldItalic.fntdata"/><Relationship Id="rId63" Type="http://schemas.openxmlformats.org/officeDocument/2006/relationships/font" Target="fonts/MontserratLight-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onstantia-italic.fntdata"/><Relationship Id="rId50" Type="http://schemas.openxmlformats.org/officeDocument/2006/relationships/font" Target="fonts/Constantia-bold.fntdata"/><Relationship Id="rId53" Type="http://schemas.openxmlformats.org/officeDocument/2006/relationships/font" Target="fonts/Lato-regular.fntdata"/><Relationship Id="rId52" Type="http://schemas.openxmlformats.org/officeDocument/2006/relationships/font" Target="fonts/Constantia-boldItalic.fntdata"/><Relationship Id="rId11" Type="http://schemas.openxmlformats.org/officeDocument/2006/relationships/slide" Target="slides/slide5.xml"/><Relationship Id="rId55" Type="http://schemas.openxmlformats.org/officeDocument/2006/relationships/font" Target="fonts/Lato-italic.fntdata"/><Relationship Id="rId10" Type="http://schemas.openxmlformats.org/officeDocument/2006/relationships/slide" Target="slides/slide4.xml"/><Relationship Id="rId54" Type="http://schemas.openxmlformats.org/officeDocument/2006/relationships/font" Target="fonts/Lato-bold.fntdata"/><Relationship Id="rId13" Type="http://schemas.openxmlformats.org/officeDocument/2006/relationships/slide" Target="slides/slide7.xml"/><Relationship Id="rId57" Type="http://schemas.openxmlformats.org/officeDocument/2006/relationships/font" Target="fonts/Montserrat-regular.fntdata"/><Relationship Id="rId12" Type="http://schemas.openxmlformats.org/officeDocument/2006/relationships/slide" Target="slides/slide6.xml"/><Relationship Id="rId56" Type="http://schemas.openxmlformats.org/officeDocument/2006/relationships/font" Target="fonts/Lato-boldItalic.fntdata"/><Relationship Id="rId15" Type="http://schemas.openxmlformats.org/officeDocument/2006/relationships/slide" Target="slides/slide9.xml"/><Relationship Id="rId59" Type="http://schemas.openxmlformats.org/officeDocument/2006/relationships/font" Target="fonts/Montserrat-italic.fntdata"/><Relationship Id="rId14" Type="http://schemas.openxmlformats.org/officeDocument/2006/relationships/slide" Target="slides/slide8.xml"/><Relationship Id="rId58" Type="http://schemas.openxmlformats.org/officeDocument/2006/relationships/font" Target="fonts/Montserrat-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12fd997bac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12fd997bac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2eac9bb280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2eac9bb280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2eac9bb280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2eac9bb280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577f7f0b4e_1_0: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577f7f0b4e_1_0: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3" name="Google Shape;283;g2577f7f0b4e_1_0: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577f7f0b4e_1_11: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577f7f0b4e_1_11: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12942" rtl="0" algn="l">
              <a:lnSpc>
                <a:spcPct val="254333"/>
              </a:lnSpc>
              <a:spcBef>
                <a:spcPts val="0"/>
              </a:spcBef>
              <a:spcAft>
                <a:spcPts val="0"/>
              </a:spcAft>
              <a:buClr>
                <a:srgbClr val="06686D"/>
              </a:buClr>
              <a:buSzPts val="1131"/>
              <a:buFont typeface="Arial"/>
              <a:buNone/>
            </a:pPr>
            <a:r>
              <a:rPr b="1" lang="en" sz="1200">
                <a:latin typeface="Calibri"/>
                <a:ea typeface="Calibri"/>
                <a:cs typeface="Calibri"/>
                <a:sym typeface="Calibri"/>
              </a:rPr>
              <a:t>1987 </a:t>
            </a:r>
            <a:r>
              <a:rPr b="0" lang="en" sz="1200">
                <a:latin typeface="Calibri"/>
                <a:ea typeface="Calibri"/>
                <a:cs typeface="Calibri"/>
                <a:sym typeface="Calibri"/>
              </a:rPr>
              <a:t>EPA </a:t>
            </a:r>
            <a:r>
              <a:rPr lang="en" sz="1200">
                <a:latin typeface="Calibri"/>
                <a:ea typeface="Calibri"/>
                <a:cs typeface="Calibri"/>
                <a:sym typeface="Calibri"/>
              </a:rPr>
              <a:t>Designated municipal stormwater runoff as a discrete pollution source</a:t>
            </a:r>
            <a:endParaRPr sz="1200">
              <a:latin typeface="Calibri"/>
              <a:ea typeface="Calibri"/>
              <a:cs typeface="Calibri"/>
              <a:sym typeface="Calibri"/>
            </a:endParaRPr>
          </a:p>
          <a:p>
            <a:pPr indent="0" lvl="0" marL="12942" marR="5176" rtl="0" algn="l">
              <a:lnSpc>
                <a:spcPct val="240333"/>
              </a:lnSpc>
              <a:spcBef>
                <a:spcPts val="1075"/>
              </a:spcBef>
              <a:spcAft>
                <a:spcPts val="0"/>
              </a:spcAft>
              <a:buClr>
                <a:srgbClr val="06686D"/>
              </a:buClr>
              <a:buSzPts val="1131"/>
              <a:buFont typeface="Arial"/>
              <a:buNone/>
            </a:pPr>
            <a:r>
              <a:rPr b="1" lang="en" sz="1200">
                <a:latin typeface="Calibri"/>
                <a:ea typeface="Calibri"/>
                <a:cs typeface="Calibri"/>
                <a:sym typeface="Calibri"/>
              </a:rPr>
              <a:t>1990</a:t>
            </a:r>
            <a:r>
              <a:rPr lang="en" sz="1200">
                <a:latin typeface="Calibri"/>
                <a:ea typeface="Calibri"/>
                <a:cs typeface="Calibri"/>
                <a:sym typeface="Calibri"/>
              </a:rPr>
              <a:t> EPA delegated authority to Texas via the TNRCC/TCEQ to regulate &amp; enforce the Phase I Permit (1998)</a:t>
            </a:r>
            <a:endParaRPr b="0" sz="1200">
              <a:latin typeface="Calibri"/>
              <a:ea typeface="Calibri"/>
              <a:cs typeface="Calibri"/>
              <a:sym typeface="Calibri"/>
            </a:endParaRPr>
          </a:p>
          <a:p>
            <a:pPr indent="0" lvl="0" marL="12942" marR="5176" rtl="0" algn="l">
              <a:lnSpc>
                <a:spcPct val="240333"/>
              </a:lnSpc>
              <a:spcBef>
                <a:spcPts val="1075"/>
              </a:spcBef>
              <a:spcAft>
                <a:spcPts val="0"/>
              </a:spcAft>
              <a:buClr>
                <a:srgbClr val="06686D"/>
              </a:buClr>
              <a:buSzPts val="1131"/>
              <a:buFont typeface="Arial"/>
              <a:buNone/>
            </a:pPr>
            <a:r>
              <a:rPr b="1" lang="en" sz="1200">
                <a:latin typeface="Calibri"/>
                <a:ea typeface="Calibri"/>
                <a:cs typeface="Calibri"/>
                <a:sym typeface="Calibri"/>
              </a:rPr>
              <a:t>1999 </a:t>
            </a:r>
            <a:r>
              <a:rPr lang="en" sz="1200">
                <a:latin typeface="Calibri"/>
                <a:ea typeface="Calibri"/>
                <a:cs typeface="Calibri"/>
                <a:sym typeface="Calibri"/>
              </a:rPr>
              <a:t>MS4 authority delegated to Texas via the TCEQ to regulate &amp; enforce the Phase II MS4 Permit (2007)</a:t>
            </a:r>
            <a:endParaRPr sz="1200">
              <a:latin typeface="Calibri"/>
              <a:ea typeface="Calibri"/>
              <a:cs typeface="Calibri"/>
              <a:sym typeface="Calibri"/>
            </a:endParaRPr>
          </a:p>
          <a:p>
            <a:pPr indent="0" lvl="0" marL="0" rtl="0" algn="l">
              <a:spcBef>
                <a:spcPts val="0"/>
              </a:spcBef>
              <a:spcAft>
                <a:spcPts val="0"/>
              </a:spcAft>
              <a:buNone/>
            </a:pPr>
            <a:r>
              <a:t/>
            </a:r>
            <a:endParaRPr/>
          </a:p>
        </p:txBody>
      </p:sp>
      <p:sp>
        <p:nvSpPr>
          <p:cNvPr id="295" name="Google Shape;295;g2577f7f0b4e_1_11: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577f7f0b4e_1_19: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577f7f0b4e_1_19: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04" name="Google Shape;304;g2577f7f0b4e_1_19: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577f7f0b4e_1_28: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577f7f0b4e_1_28: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14" name="Google Shape;314;g2577f7f0b4e_1_28: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577f7f0b4e_1_36: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577f7f0b4e_1_36: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12293" marR="1496660" rtl="0" algn="l">
              <a:lnSpc>
                <a:spcPct val="240333"/>
              </a:lnSpc>
              <a:spcBef>
                <a:spcPts val="0"/>
              </a:spcBef>
              <a:spcAft>
                <a:spcPts val="0"/>
              </a:spcAft>
              <a:buNone/>
            </a:pPr>
            <a:r>
              <a:t/>
            </a:r>
            <a:endParaRPr/>
          </a:p>
        </p:txBody>
      </p:sp>
      <p:sp>
        <p:nvSpPr>
          <p:cNvPr id="323" name="Google Shape;323;g2577f7f0b4e_1_36: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577f7f0b4e_1_47: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2577f7f0b4e_1_47: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35" name="Google Shape;335;g2577f7f0b4e_1_47: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577f7f0b4e_1_54: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577f7f0b4e_1_54: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43" name="Google Shape;343;g2577f7f0b4e_1_54: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577f7f0b4e_1_64: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2577f7f0b4e_1_64: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Level 2 </a:t>
            </a:r>
            <a:r>
              <a:rPr lang="en">
                <a:latin typeface="Montserrat"/>
                <a:ea typeface="Montserrat"/>
                <a:cs typeface="Montserrat"/>
                <a:sym typeface="Montserrat"/>
              </a:rPr>
              <a:t>also includes all non‐traditional small MS4s such as counties, drainage districts, transportation entities, military bases, universities, colleges, correctional institutions, municipal utility districts and other special districts regardless of population served within the UA.</a:t>
            </a:r>
            <a:endParaRPr/>
          </a:p>
          <a:p>
            <a:pPr indent="0" lvl="0" marL="0" rtl="0" algn="l">
              <a:spcBef>
                <a:spcPts val="0"/>
              </a:spcBef>
              <a:spcAft>
                <a:spcPts val="0"/>
              </a:spcAft>
              <a:buNone/>
            </a:pPr>
            <a:r>
              <a:t/>
            </a:r>
            <a:endParaRPr/>
          </a:p>
        </p:txBody>
      </p:sp>
      <p:sp>
        <p:nvSpPr>
          <p:cNvPr id="354" name="Google Shape;354;g2577f7f0b4e_1_64: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12fd997bac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12fd997bac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577f7f0b4e_1_72: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577f7f0b4e_1_72: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63" name="Google Shape;363;g2577f7f0b4e_1_72: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577f7f0b4e_1_80: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577f7f0b4e_1_80: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72" name="Google Shape;372;g2577f7f0b4e_1_80: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577f7f0b4e_1_89: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2577f7f0b4e_1_89: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Remember these pictures</a:t>
            </a:r>
            <a:endParaRPr/>
          </a:p>
        </p:txBody>
      </p:sp>
      <p:sp>
        <p:nvSpPr>
          <p:cNvPr id="382" name="Google Shape;382;g2577f7f0b4e_1_89: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577f7f0b4e_1_96: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577f7f0b4e_1_96: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90" name="Google Shape;390;g2577f7f0b4e_1_96: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577f7f0b4e_1_104: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577f7f0b4e_1_104: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So what is an illicit discharge?</a:t>
            </a:r>
            <a:endParaRPr/>
          </a:p>
        </p:txBody>
      </p:sp>
      <p:sp>
        <p:nvSpPr>
          <p:cNvPr id="399" name="Google Shape;399;g2577f7f0b4e_1_104: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577f7f0b4e_1_113: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2577f7f0b4e_1_113: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Rule of thumb, if you wouldn’t want to swim in it, don’t dump it</a:t>
            </a:r>
            <a:endParaRPr/>
          </a:p>
          <a:p>
            <a:pPr indent="0" lvl="0" marL="0" rtl="0" algn="l">
              <a:spcBef>
                <a:spcPts val="0"/>
              </a:spcBef>
              <a:spcAft>
                <a:spcPts val="0"/>
              </a:spcAft>
              <a:buNone/>
            </a:pPr>
            <a:r>
              <a:t/>
            </a:r>
            <a:endParaRPr/>
          </a:p>
        </p:txBody>
      </p:sp>
      <p:sp>
        <p:nvSpPr>
          <p:cNvPr id="409" name="Google Shape;409;g2577f7f0b4e_1_113: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577f7f0b4e_1_119: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577f7f0b4e_1_119: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16" name="Google Shape;416;g2577f7f0b4e_1_119: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577f7f0b4e_1_128: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577f7f0b4e_1_128: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What is causing this color water?</a:t>
            </a:r>
            <a:endParaRPr/>
          </a:p>
        </p:txBody>
      </p:sp>
      <p:sp>
        <p:nvSpPr>
          <p:cNvPr id="426" name="Google Shape;426;g2577f7f0b4e_1_128: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577f7f0b4e_1_134: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577f7f0b4e_1_134: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33" name="Google Shape;433;g2577f7f0b4e_1_134: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577f7f0b4e_1_143: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577f7f0b4e_1_143: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43" name="Google Shape;443;g2577f7f0b4e_1_143: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12fd997bac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12fd997bac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577f7f0b4e_1_150: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577f7f0b4e_1_150: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51" name="Google Shape;451;g2577f7f0b4e_1_150: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577f7f0b4e_1_159: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577f7f0b4e_1_159: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1800 gallon Ethanol spill</a:t>
            </a:r>
            <a:endParaRPr/>
          </a:p>
        </p:txBody>
      </p:sp>
      <p:sp>
        <p:nvSpPr>
          <p:cNvPr id="461" name="Google Shape;461;g2577f7f0b4e_1_159: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77f7f0b4e_1_165: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577f7f0b4e_1_165: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68" name="Google Shape;468;g2577f7f0b4e_1_165: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577f7f0b4e_1_171: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577f7f0b4e_1_171: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75" name="Google Shape;475;g2577f7f0b4e_1_171: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577f7f0b4e_1_177:notes"/>
          <p:cNvSpPr/>
          <p:nvPr>
            <p:ph idx="2" type="sldImg"/>
          </p:nvPr>
        </p:nvSpPr>
        <p:spPr>
          <a:xfrm>
            <a:off x="1878455" y="1143000"/>
            <a:ext cx="3101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577f7f0b4e_1_177:notes"/>
          <p:cNvSpPr txBox="1"/>
          <p:nvPr>
            <p:ph idx="1" type="body"/>
          </p:nvPr>
        </p:nvSpPr>
        <p:spPr>
          <a:xfrm>
            <a:off x="685800" y="4400550"/>
            <a:ext cx="5486400" cy="360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82" name="Google Shape;482;g2577f7f0b4e_1_177:notes"/>
          <p:cNvSpPr txBox="1"/>
          <p:nvPr>
            <p:ph idx="12" type="sldNum"/>
          </p:nvPr>
        </p:nvSpPr>
        <p:spPr>
          <a:xfrm>
            <a:off x="3884613" y="8685214"/>
            <a:ext cx="2971800" cy="4587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2eac9bb28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2eac9bb28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12fd997bac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12fd997bac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12fd997bac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12fd997bac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2eac9bb280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g22eac9bb280_0_6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2eac9bb28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2eac9bb28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update looked at data from 2008 to Q3 of 2021</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2eac9bb2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2eac9bb2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2eac9bb28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2eac9bb28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2eac9bb280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22eac9bb280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2eac9bb280_0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2eac9bb280_0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2eac9bb280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2eac9bb280_0_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Explained</a:t>
            </a:r>
            <a:r>
              <a:rPr lang="en"/>
              <a:t> impaired…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4.png"/><Relationship Id="rId4"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p:txBody>
      </p:sp>
      <p:sp>
        <p:nvSpPr>
          <p:cNvPr id="11" name="Google Shape;11;p2"/>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 name="Google Shape;12;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830392" y="1191256"/>
            <a:ext cx="745763" cy="45826"/>
            <a:chOff x="4580561" y="2589004"/>
            <a:chExt cx="1064464" cy="25200"/>
          </a:xfrm>
        </p:grpSpPr>
        <p:sp>
          <p:nvSpPr>
            <p:cNvPr id="14" name="Google Shape;14;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 name="Google Shape;17;p2"/>
          <p:cNvPicPr preferRelativeResize="0"/>
          <p:nvPr/>
        </p:nvPicPr>
        <p:blipFill>
          <a:blip r:embed="rId2">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1"/>
          <p:cNvGrpSpPr/>
          <p:nvPr/>
        </p:nvGrpSpPr>
        <p:grpSpPr>
          <a:xfrm>
            <a:off x="830392" y="1038856"/>
            <a:ext cx="745763" cy="45826"/>
            <a:chOff x="4580561" y="2589004"/>
            <a:chExt cx="1064464" cy="25200"/>
          </a:xfrm>
        </p:grpSpPr>
        <p:sp>
          <p:nvSpPr>
            <p:cNvPr id="93" name="Google Shape;93;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1"/>
          <p:cNvSpPr txBox="1"/>
          <p:nvPr>
            <p:ph type="title"/>
          </p:nvPr>
        </p:nvSpPr>
        <p:spPr>
          <a:xfrm>
            <a:off x="729450" y="11662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96" name="Google Shape;96;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7" name="Google Shape;97;p11"/>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98" name="Shape 98"/>
        <p:cNvGrpSpPr/>
        <p:nvPr/>
      </p:nvGrpSpPr>
      <p:grpSpPr>
        <a:xfrm>
          <a:off x="0" y="0"/>
          <a:ext cx="0" cy="0"/>
          <a:chOff x="0" y="0"/>
          <a:chExt cx="0" cy="0"/>
        </a:xfrm>
      </p:grpSpPr>
      <p:sp>
        <p:nvSpPr>
          <p:cNvPr id="99" name="Google Shape;99;p1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ph type="title"/>
          </p:nvPr>
        </p:nvSpPr>
        <p:spPr>
          <a:xfrm>
            <a:off x="727800" y="927675"/>
            <a:ext cx="7688400" cy="535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01" name="Google Shape;10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2" name="Google Shape;102;p12"/>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3" name="Shape 103"/>
        <p:cNvGrpSpPr/>
        <p:nvPr/>
      </p:nvGrpSpPr>
      <p:grpSpPr>
        <a:xfrm>
          <a:off x="0" y="0"/>
          <a:ext cx="0" cy="0"/>
          <a:chOff x="0" y="0"/>
          <a:chExt cx="0" cy="0"/>
        </a:xfrm>
      </p:grpSpPr>
      <p:sp>
        <p:nvSpPr>
          <p:cNvPr id="104" name="Google Shape;104;p1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 name="Google Shape;105;p13"/>
          <p:cNvGrpSpPr/>
          <p:nvPr/>
        </p:nvGrpSpPr>
        <p:grpSpPr>
          <a:xfrm>
            <a:off x="830392" y="962656"/>
            <a:ext cx="745763" cy="45826"/>
            <a:chOff x="4580561" y="2589004"/>
            <a:chExt cx="1064464" cy="25200"/>
          </a:xfrm>
        </p:grpSpPr>
        <p:sp>
          <p:nvSpPr>
            <p:cNvPr id="106" name="Google Shape;106;p1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3"/>
          <p:cNvSpPr txBox="1"/>
          <p:nvPr>
            <p:ph type="title"/>
          </p:nvPr>
        </p:nvSpPr>
        <p:spPr>
          <a:xfrm>
            <a:off x="730000" y="10138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09" name="Google Shape;109;p13"/>
          <p:cNvSpPr txBox="1"/>
          <p:nvPr>
            <p:ph idx="1" type="body"/>
          </p:nvPr>
        </p:nvSpPr>
        <p:spPr>
          <a:xfrm>
            <a:off x="721225" y="22483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0" name="Google Shape;110;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11" name="Google Shape;111;p13"/>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12" name="Shape 112"/>
        <p:cNvGrpSpPr/>
        <p:nvPr/>
      </p:nvGrpSpPr>
      <p:grpSpPr>
        <a:xfrm>
          <a:off x="0" y="0"/>
          <a:ext cx="0" cy="0"/>
          <a:chOff x="0" y="0"/>
          <a:chExt cx="0" cy="0"/>
        </a:xfrm>
      </p:grpSpPr>
      <p:sp>
        <p:nvSpPr>
          <p:cNvPr id="113" name="Google Shape;113;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114" name="Google Shape;114;p14"/>
          <p:cNvGrpSpPr/>
          <p:nvPr/>
        </p:nvGrpSpPr>
        <p:grpSpPr>
          <a:xfrm>
            <a:off x="754192" y="962698"/>
            <a:ext cx="745763" cy="34310"/>
            <a:chOff x="4580561" y="2589004"/>
            <a:chExt cx="1064464" cy="25200"/>
          </a:xfrm>
        </p:grpSpPr>
        <p:sp>
          <p:nvSpPr>
            <p:cNvPr id="115" name="Google Shape;115;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 name="Google Shape;117;p14"/>
          <p:cNvSpPr txBox="1"/>
          <p:nvPr>
            <p:ph type="title"/>
          </p:nvPr>
        </p:nvSpPr>
        <p:spPr>
          <a:xfrm>
            <a:off x="653250" y="1060875"/>
            <a:ext cx="7688400" cy="1137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18" name="Google Shape;118;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4"/>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accent3"/>
        </a:solidFill>
      </p:bgPr>
    </p:bg>
    <p:spTree>
      <p:nvGrpSpPr>
        <p:cNvPr id="120" name="Shape 120"/>
        <p:cNvGrpSpPr/>
        <p:nvPr/>
      </p:nvGrpSpPr>
      <p:grpSpPr>
        <a:xfrm>
          <a:off x="0" y="0"/>
          <a:ext cx="0" cy="0"/>
          <a:chOff x="0" y="0"/>
          <a:chExt cx="0" cy="0"/>
        </a:xfrm>
      </p:grpSpPr>
      <p:sp>
        <p:nvSpPr>
          <p:cNvPr id="121" name="Google Shape;12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22" name="Google Shape;122;p15"/>
          <p:cNvSpPr txBox="1"/>
          <p:nvPr>
            <p:ph type="title"/>
          </p:nvPr>
        </p:nvSpPr>
        <p:spPr>
          <a:xfrm>
            <a:off x="653250" y="1060875"/>
            <a:ext cx="7688400" cy="1137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23" name="Google Shape;123;p1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15"/>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b="0" l="0" r="0" t="3334"/>
          <a:stretch/>
        </p:blipFill>
        <p:spPr>
          <a:xfrm>
            <a:off x="0" y="-50"/>
            <a:ext cx="4425101" cy="5143501"/>
          </a:xfrm>
          <a:prstGeom prst="rect">
            <a:avLst/>
          </a:prstGeom>
          <a:noFill/>
          <a:ln>
            <a:noFill/>
          </a:ln>
        </p:spPr>
      </p:pic>
      <p:sp>
        <p:nvSpPr>
          <p:cNvPr id="127" name="Google Shape;127;p16"/>
          <p:cNvSpPr/>
          <p:nvPr/>
        </p:nvSpPr>
        <p:spPr>
          <a:xfrm>
            <a:off x="0" y="0"/>
            <a:ext cx="4425000" cy="5143500"/>
          </a:xfrm>
          <a:prstGeom prst="rect">
            <a:avLst/>
          </a:prstGeom>
          <a:solidFill>
            <a:srgbClr val="E9EDEE">
              <a:alpha val="64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 name="Google Shape;128;p16"/>
          <p:cNvGrpSpPr/>
          <p:nvPr/>
        </p:nvGrpSpPr>
        <p:grpSpPr>
          <a:xfrm>
            <a:off x="601792" y="962656"/>
            <a:ext cx="745763" cy="45826"/>
            <a:chOff x="4580561" y="2589004"/>
            <a:chExt cx="1064464" cy="25200"/>
          </a:xfrm>
        </p:grpSpPr>
        <p:sp>
          <p:nvSpPr>
            <p:cNvPr id="129" name="Google Shape;129;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6"/>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32" name="Google Shape;132;p16"/>
          <p:cNvSpPr txBox="1"/>
          <p:nvPr>
            <p:ph idx="1" type="subTitle"/>
          </p:nvPr>
        </p:nvSpPr>
        <p:spPr>
          <a:xfrm>
            <a:off x="501400" y="23983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16"/>
          <p:cNvSpPr txBox="1"/>
          <p:nvPr>
            <p:ph idx="2" type="body"/>
          </p:nvPr>
        </p:nvSpPr>
        <p:spPr>
          <a:xfrm>
            <a:off x="5174225" y="10478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5" name="Google Shape;135;p16"/>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136" name="Shape 136"/>
        <p:cNvGrpSpPr/>
        <p:nvPr/>
      </p:nvGrpSpPr>
      <p:grpSpPr>
        <a:xfrm>
          <a:off x="0" y="0"/>
          <a:ext cx="0" cy="0"/>
          <a:chOff x="0" y="0"/>
          <a:chExt cx="0" cy="0"/>
        </a:xfrm>
      </p:grpSpPr>
      <p:pic>
        <p:nvPicPr>
          <p:cNvPr id="137" name="Google Shape;137;p17"/>
          <p:cNvPicPr preferRelativeResize="0"/>
          <p:nvPr/>
        </p:nvPicPr>
        <p:blipFill rotWithShape="1">
          <a:blip r:embed="rId2">
            <a:alphaModFix/>
          </a:blip>
          <a:srcRect b="0" l="0" r="0" t="3334"/>
          <a:stretch/>
        </p:blipFill>
        <p:spPr>
          <a:xfrm>
            <a:off x="0" y="-50"/>
            <a:ext cx="4425101" cy="5143501"/>
          </a:xfrm>
          <a:prstGeom prst="rect">
            <a:avLst/>
          </a:prstGeom>
          <a:noFill/>
          <a:ln>
            <a:noFill/>
          </a:ln>
        </p:spPr>
      </p:pic>
      <p:sp>
        <p:nvSpPr>
          <p:cNvPr id="138" name="Google Shape;138;p17"/>
          <p:cNvSpPr/>
          <p:nvPr/>
        </p:nvSpPr>
        <p:spPr>
          <a:xfrm>
            <a:off x="0" y="0"/>
            <a:ext cx="4425000" cy="5143500"/>
          </a:xfrm>
          <a:prstGeom prst="rect">
            <a:avLst/>
          </a:prstGeom>
          <a:solidFill>
            <a:srgbClr val="E9EDEE">
              <a:alpha val="64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40" name="Google Shape;140;p17"/>
          <p:cNvSpPr txBox="1"/>
          <p:nvPr>
            <p:ph idx="1" type="subTitle"/>
          </p:nvPr>
        </p:nvSpPr>
        <p:spPr>
          <a:xfrm>
            <a:off x="501400" y="23983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1" name="Google Shape;141;p17"/>
          <p:cNvSpPr txBox="1"/>
          <p:nvPr>
            <p:ph idx="2" type="body"/>
          </p:nvPr>
        </p:nvSpPr>
        <p:spPr>
          <a:xfrm>
            <a:off x="5174225" y="1047825"/>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2" name="Google Shape;142;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3" name="Google Shape;143;p17"/>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44" name="Shape 144"/>
        <p:cNvGrpSpPr/>
        <p:nvPr/>
      </p:nvGrpSpPr>
      <p:grpSpPr>
        <a:xfrm>
          <a:off x="0" y="0"/>
          <a:ext cx="0" cy="0"/>
          <a:chOff x="0" y="0"/>
          <a:chExt cx="0" cy="0"/>
        </a:xfrm>
      </p:grpSpPr>
      <p:pic>
        <p:nvPicPr>
          <p:cNvPr id="145" name="Google Shape;145;p18"/>
          <p:cNvPicPr preferRelativeResize="0"/>
          <p:nvPr/>
        </p:nvPicPr>
        <p:blipFill rotWithShape="1">
          <a:blip r:embed="rId2">
            <a:alphaModFix/>
          </a:blip>
          <a:srcRect b="2874" l="0" r="0" t="2874"/>
          <a:stretch/>
        </p:blipFill>
        <p:spPr>
          <a:xfrm>
            <a:off x="-42975" y="0"/>
            <a:ext cx="4092896" cy="5143500"/>
          </a:xfrm>
          <a:prstGeom prst="rect">
            <a:avLst/>
          </a:prstGeom>
          <a:noFill/>
          <a:ln>
            <a:noFill/>
          </a:ln>
        </p:spPr>
      </p:pic>
      <p:sp>
        <p:nvSpPr>
          <p:cNvPr id="146" name="Google Shape;146;p18"/>
          <p:cNvSpPr/>
          <p:nvPr/>
        </p:nvSpPr>
        <p:spPr>
          <a:xfrm>
            <a:off x="-40275" y="-1950"/>
            <a:ext cx="4092900" cy="5143500"/>
          </a:xfrm>
          <a:prstGeom prst="rect">
            <a:avLst/>
          </a:prstGeom>
          <a:solidFill>
            <a:srgbClr val="4FC1D1">
              <a:alpha val="58929"/>
            </a:srgb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18"/>
          <p:cNvGrpSpPr/>
          <p:nvPr/>
        </p:nvGrpSpPr>
        <p:grpSpPr>
          <a:xfrm>
            <a:off x="449392" y="886456"/>
            <a:ext cx="745763" cy="45826"/>
            <a:chOff x="4580561" y="2589004"/>
            <a:chExt cx="1064464" cy="25200"/>
          </a:xfrm>
        </p:grpSpPr>
        <p:sp>
          <p:nvSpPr>
            <p:cNvPr id="148" name="Google Shape;148;p18"/>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8"/>
          <p:cNvSpPr txBox="1"/>
          <p:nvPr>
            <p:ph type="title"/>
          </p:nvPr>
        </p:nvSpPr>
        <p:spPr>
          <a:xfrm>
            <a:off x="330275" y="1001725"/>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51" name="Google Shape;151;p18"/>
          <p:cNvSpPr txBox="1"/>
          <p:nvPr>
            <p:ph idx="1" type="subTitle"/>
          </p:nvPr>
        </p:nvSpPr>
        <p:spPr>
          <a:xfrm>
            <a:off x="343950" y="26281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52" name="Google Shape;152;p18"/>
          <p:cNvSpPr txBox="1"/>
          <p:nvPr>
            <p:ph idx="2" type="body"/>
          </p:nvPr>
        </p:nvSpPr>
        <p:spPr>
          <a:xfrm>
            <a:off x="4705325" y="105705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53" name="Google Shape;153;p18"/>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4" name="Google Shape;154;p18"/>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3">
    <p:spTree>
      <p:nvGrpSpPr>
        <p:cNvPr id="155" name="Shape 155"/>
        <p:cNvGrpSpPr/>
        <p:nvPr/>
      </p:nvGrpSpPr>
      <p:grpSpPr>
        <a:xfrm>
          <a:off x="0" y="0"/>
          <a:ext cx="0" cy="0"/>
          <a:chOff x="0" y="0"/>
          <a:chExt cx="0" cy="0"/>
        </a:xfrm>
      </p:grpSpPr>
      <p:pic>
        <p:nvPicPr>
          <p:cNvPr id="156" name="Google Shape;156;p19"/>
          <p:cNvPicPr preferRelativeResize="0"/>
          <p:nvPr/>
        </p:nvPicPr>
        <p:blipFill rotWithShape="1">
          <a:blip r:embed="rId2">
            <a:alphaModFix/>
          </a:blip>
          <a:srcRect b="2874" l="0" r="0" t="2874"/>
          <a:stretch/>
        </p:blipFill>
        <p:spPr>
          <a:xfrm>
            <a:off x="-42975" y="0"/>
            <a:ext cx="4092896" cy="5143500"/>
          </a:xfrm>
          <a:prstGeom prst="rect">
            <a:avLst/>
          </a:prstGeom>
          <a:noFill/>
          <a:ln>
            <a:noFill/>
          </a:ln>
        </p:spPr>
      </p:pic>
      <p:sp>
        <p:nvSpPr>
          <p:cNvPr id="157" name="Google Shape;157;p19"/>
          <p:cNvSpPr/>
          <p:nvPr/>
        </p:nvSpPr>
        <p:spPr>
          <a:xfrm>
            <a:off x="-40275" y="-1950"/>
            <a:ext cx="4092900" cy="5143500"/>
          </a:xfrm>
          <a:prstGeom prst="rect">
            <a:avLst/>
          </a:prstGeom>
          <a:solidFill>
            <a:srgbClr val="4FC1D1">
              <a:alpha val="58929"/>
            </a:srgb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txBox="1"/>
          <p:nvPr>
            <p:ph type="title"/>
          </p:nvPr>
        </p:nvSpPr>
        <p:spPr>
          <a:xfrm>
            <a:off x="330275" y="1382725"/>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59" name="Google Shape;159;p19"/>
          <p:cNvSpPr txBox="1"/>
          <p:nvPr>
            <p:ph idx="1" type="subTitle"/>
          </p:nvPr>
        </p:nvSpPr>
        <p:spPr>
          <a:xfrm>
            <a:off x="343950" y="30091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60" name="Google Shape;160;p19"/>
          <p:cNvSpPr txBox="1"/>
          <p:nvPr>
            <p:ph idx="2" type="body"/>
          </p:nvPr>
        </p:nvSpPr>
        <p:spPr>
          <a:xfrm>
            <a:off x="4705325" y="105705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61" name="Google Shape;161;p19"/>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2" name="Google Shape;162;p19"/>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2">
  <p:cSld name="SECTION_TITLE_AND_DESCRIPTION_1_2">
    <p:spTree>
      <p:nvGrpSpPr>
        <p:cNvPr id="163" name="Shape 163"/>
        <p:cNvGrpSpPr/>
        <p:nvPr/>
      </p:nvGrpSpPr>
      <p:grpSpPr>
        <a:xfrm>
          <a:off x="0" y="0"/>
          <a:ext cx="0" cy="0"/>
          <a:chOff x="0" y="0"/>
          <a:chExt cx="0" cy="0"/>
        </a:xfrm>
      </p:grpSpPr>
      <p:pic>
        <p:nvPicPr>
          <p:cNvPr id="164" name="Google Shape;164;p20"/>
          <p:cNvPicPr preferRelativeResize="0"/>
          <p:nvPr/>
        </p:nvPicPr>
        <p:blipFill rotWithShape="1">
          <a:blip r:embed="rId2">
            <a:alphaModFix/>
          </a:blip>
          <a:srcRect b="0" l="31883" r="25713" t="8096"/>
          <a:stretch/>
        </p:blipFill>
        <p:spPr>
          <a:xfrm>
            <a:off x="0" y="0"/>
            <a:ext cx="4575250" cy="5143500"/>
          </a:xfrm>
          <a:prstGeom prst="rect">
            <a:avLst/>
          </a:prstGeom>
          <a:noFill/>
          <a:ln>
            <a:noFill/>
          </a:ln>
        </p:spPr>
      </p:pic>
      <p:sp>
        <p:nvSpPr>
          <p:cNvPr id="165" name="Google Shape;165;p20"/>
          <p:cNvSpPr/>
          <p:nvPr/>
        </p:nvSpPr>
        <p:spPr>
          <a:xfrm>
            <a:off x="-75" y="0"/>
            <a:ext cx="4572000" cy="5143500"/>
          </a:xfrm>
          <a:prstGeom prst="rect">
            <a:avLst/>
          </a:prstGeom>
          <a:solidFill>
            <a:srgbClr val="4FC1D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20"/>
          <p:cNvGrpSpPr/>
          <p:nvPr/>
        </p:nvGrpSpPr>
        <p:grpSpPr>
          <a:xfrm>
            <a:off x="601792" y="1191256"/>
            <a:ext cx="745763" cy="45826"/>
            <a:chOff x="4580561" y="2589004"/>
            <a:chExt cx="1064464" cy="25200"/>
          </a:xfrm>
        </p:grpSpPr>
        <p:sp>
          <p:nvSpPr>
            <p:cNvPr id="167" name="Google Shape;167;p20"/>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20"/>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70" name="Google Shape;170;p20"/>
          <p:cNvSpPr txBox="1"/>
          <p:nvPr>
            <p:ph idx="1" type="subTitle"/>
          </p:nvPr>
        </p:nvSpPr>
        <p:spPr>
          <a:xfrm>
            <a:off x="4963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71" name="Google Shape;171;p20"/>
          <p:cNvSpPr txBox="1"/>
          <p:nvPr>
            <p:ph idx="2" type="body"/>
          </p:nvPr>
        </p:nvSpPr>
        <p:spPr>
          <a:xfrm>
            <a:off x="4969075" y="105900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2" name="Google Shape;172;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3" name="Google Shape;173;p20"/>
          <p:cNvPicPr preferRelativeResize="0"/>
          <p:nvPr/>
        </p:nvPicPr>
        <p:blipFill>
          <a:blip r:embed="rId3">
            <a:alphaModFix/>
          </a:blip>
          <a:stretch>
            <a:fillRect/>
          </a:stretch>
        </p:blipFill>
        <p:spPr>
          <a:xfrm>
            <a:off x="8595300" y="-1950"/>
            <a:ext cx="548700" cy="548700"/>
          </a:xfrm>
          <a:prstGeom prst="rect">
            <a:avLst/>
          </a:prstGeom>
          <a:noFill/>
          <a:ln>
            <a:noFill/>
          </a:ln>
        </p:spPr>
      </p:pic>
      <p:pic>
        <p:nvPicPr>
          <p:cNvPr id="174" name="Google Shape;174;p20"/>
          <p:cNvPicPr preferRelativeResize="0"/>
          <p:nvPr/>
        </p:nvPicPr>
        <p:blipFill>
          <a:blip r:embed="rId4">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chemeClr val="lt2"/>
        </a:solid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20" name="Google Shape;20;p3"/>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1" name="Google Shape;21;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3"/>
          <p:cNvPicPr preferRelativeResize="0"/>
          <p:nvPr/>
        </p:nvPicPr>
        <p:blipFill>
          <a:blip r:embed="rId2">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2 1">
  <p:cSld name="SECTION_TITLE_AND_DESCRIPTION_1_2_1">
    <p:spTree>
      <p:nvGrpSpPr>
        <p:cNvPr id="175" name="Shape 175"/>
        <p:cNvGrpSpPr/>
        <p:nvPr/>
      </p:nvGrpSpPr>
      <p:grpSpPr>
        <a:xfrm>
          <a:off x="0" y="0"/>
          <a:ext cx="0" cy="0"/>
          <a:chOff x="0" y="0"/>
          <a:chExt cx="0" cy="0"/>
        </a:xfrm>
      </p:grpSpPr>
      <p:pic>
        <p:nvPicPr>
          <p:cNvPr id="176" name="Google Shape;176;p21"/>
          <p:cNvPicPr preferRelativeResize="0"/>
          <p:nvPr/>
        </p:nvPicPr>
        <p:blipFill rotWithShape="1">
          <a:blip r:embed="rId2">
            <a:alphaModFix/>
          </a:blip>
          <a:srcRect b="0" l="31883" r="25713" t="8096"/>
          <a:stretch/>
        </p:blipFill>
        <p:spPr>
          <a:xfrm>
            <a:off x="0" y="0"/>
            <a:ext cx="4575250" cy="5143500"/>
          </a:xfrm>
          <a:prstGeom prst="rect">
            <a:avLst/>
          </a:prstGeom>
          <a:noFill/>
          <a:ln>
            <a:noFill/>
          </a:ln>
        </p:spPr>
      </p:pic>
      <p:sp>
        <p:nvSpPr>
          <p:cNvPr id="177" name="Google Shape;177;p21"/>
          <p:cNvSpPr/>
          <p:nvPr/>
        </p:nvSpPr>
        <p:spPr>
          <a:xfrm>
            <a:off x="-75" y="0"/>
            <a:ext cx="4572000" cy="5143500"/>
          </a:xfrm>
          <a:prstGeom prst="rect">
            <a:avLst/>
          </a:prstGeom>
          <a:solidFill>
            <a:srgbClr val="4FC1D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79" name="Google Shape;179;p21"/>
          <p:cNvSpPr txBox="1"/>
          <p:nvPr>
            <p:ph idx="1" type="subTitle"/>
          </p:nvPr>
        </p:nvSpPr>
        <p:spPr>
          <a:xfrm>
            <a:off x="4963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80" name="Google Shape;180;p21"/>
          <p:cNvSpPr txBox="1"/>
          <p:nvPr>
            <p:ph idx="2" type="body"/>
          </p:nvPr>
        </p:nvSpPr>
        <p:spPr>
          <a:xfrm>
            <a:off x="4969075" y="105900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81" name="Google Shape;181;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2" name="Google Shape;182;p21"/>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3" name="Shape 183"/>
        <p:cNvGrpSpPr/>
        <p:nvPr/>
      </p:nvGrpSpPr>
      <p:grpSpPr>
        <a:xfrm>
          <a:off x="0" y="0"/>
          <a:ext cx="0" cy="0"/>
          <a:chOff x="0" y="0"/>
          <a:chExt cx="0" cy="0"/>
        </a:xfrm>
      </p:grpSpPr>
      <p:sp>
        <p:nvSpPr>
          <p:cNvPr id="184" name="Google Shape;184;p22"/>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85" name="Google Shape;185;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6" name="Google Shape;186;p22"/>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87" name="Shape 187"/>
        <p:cNvGrpSpPr/>
        <p:nvPr/>
      </p:nvGrpSpPr>
      <p:grpSpPr>
        <a:xfrm>
          <a:off x="0" y="0"/>
          <a:ext cx="0" cy="0"/>
          <a:chOff x="0" y="0"/>
          <a:chExt cx="0" cy="0"/>
        </a:xfrm>
      </p:grpSpPr>
      <p:grpSp>
        <p:nvGrpSpPr>
          <p:cNvPr id="188" name="Google Shape;188;p23"/>
          <p:cNvGrpSpPr/>
          <p:nvPr/>
        </p:nvGrpSpPr>
        <p:grpSpPr>
          <a:xfrm>
            <a:off x="830392" y="4169130"/>
            <a:ext cx="745763" cy="45826"/>
            <a:chOff x="4580561" y="2589004"/>
            <a:chExt cx="1064464" cy="25200"/>
          </a:xfrm>
        </p:grpSpPr>
        <p:sp>
          <p:nvSpPr>
            <p:cNvPr id="189" name="Google Shape;189;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92" name="Google Shape;192;p23"/>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93" name="Google Shape;193;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2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3"/>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6" name="Shape 196"/>
        <p:cNvGrpSpPr/>
        <p:nvPr/>
      </p:nvGrpSpPr>
      <p:grpSpPr>
        <a:xfrm>
          <a:off x="0" y="0"/>
          <a:ext cx="0" cy="0"/>
          <a:chOff x="0" y="0"/>
          <a:chExt cx="0" cy="0"/>
        </a:xfrm>
      </p:grpSpPr>
      <p:sp>
        <p:nvSpPr>
          <p:cNvPr id="197" name="Google Shape;197;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8" name="Google Shape;198;p24"/>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9" name="Shape 199"/>
        <p:cNvGrpSpPr/>
        <p:nvPr/>
      </p:nvGrpSpPr>
      <p:grpSpPr>
        <a:xfrm>
          <a:off x="0" y="0"/>
          <a:ext cx="0" cy="0"/>
          <a:chOff x="0" y="0"/>
          <a:chExt cx="0" cy="0"/>
        </a:xfrm>
      </p:grpSpPr>
      <p:sp>
        <p:nvSpPr>
          <p:cNvPr id="200" name="Google Shape;200;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 name="Google Shape;201;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02" name="Google Shape;202;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3" name="Google Shape;203;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4" name="Google Shape;204;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4"/>
          <p:cNvSpPr/>
          <p:nvPr/>
        </p:nvSpPr>
        <p:spPr>
          <a:xfrm>
            <a:off x="0" y="487800"/>
            <a:ext cx="9144000" cy="4655700"/>
          </a:xfrm>
          <a:prstGeom prst="rect">
            <a:avLst/>
          </a:prstGeom>
          <a:solidFill>
            <a:srgbClr val="E9EDEE">
              <a:alpha val="5094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27" name="Google Shape;27;p4"/>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 name="Google Shape;28;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 name="Google Shape;30;p4"/>
          <p:cNvPicPr preferRelativeResize="0"/>
          <p:nvPr/>
        </p:nvPicPr>
        <p:blipFill>
          <a:blip r:embed="rId3">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5"/>
          <p:cNvSpPr/>
          <p:nvPr/>
        </p:nvSpPr>
        <p:spPr>
          <a:xfrm>
            <a:off x="0" y="487800"/>
            <a:ext cx="9144000" cy="4655700"/>
          </a:xfrm>
          <a:prstGeom prst="rect">
            <a:avLst/>
          </a:prstGeom>
          <a:solidFill>
            <a:srgbClr val="E9EDEE">
              <a:alpha val="5472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34" name="Google Shape;34;p5"/>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5" name="Google Shape;35;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5"/>
          <p:cNvPicPr preferRelativeResize="0"/>
          <p:nvPr/>
        </p:nvPicPr>
        <p:blipFill>
          <a:blip r:embed="rId3">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lt2"/>
        </a:solidFill>
      </p:bgPr>
    </p:bg>
    <p:spTree>
      <p:nvGrpSpPr>
        <p:cNvPr id="38" name="Shape 38"/>
        <p:cNvGrpSpPr/>
        <p:nvPr/>
      </p:nvGrpSpPr>
      <p:grpSpPr>
        <a:xfrm>
          <a:off x="0" y="0"/>
          <a:ext cx="0" cy="0"/>
          <a:chOff x="0" y="0"/>
          <a:chExt cx="0" cy="0"/>
        </a:xfrm>
      </p:grpSpPr>
      <p:sp>
        <p:nvSpPr>
          <p:cNvPr id="39" name="Google Shape;39;p6"/>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40" name="Google Shape;40;p6"/>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1" name="Google Shape;41;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p:nvPr/>
        </p:nvSpPr>
        <p:spPr>
          <a:xfrm>
            <a:off x="0" y="1"/>
            <a:ext cx="9144000" cy="4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6"/>
          <p:cNvGrpSpPr/>
          <p:nvPr/>
        </p:nvGrpSpPr>
        <p:grpSpPr>
          <a:xfrm>
            <a:off x="5063108" y="1313285"/>
            <a:ext cx="3459716" cy="2670463"/>
            <a:chOff x="3553042" y="1657806"/>
            <a:chExt cx="3461100" cy="2671532"/>
          </a:xfrm>
        </p:grpSpPr>
        <p:sp>
          <p:nvSpPr>
            <p:cNvPr id="47" name="Google Shape;47;p6"/>
            <p:cNvSpPr/>
            <p:nvPr/>
          </p:nvSpPr>
          <p:spPr>
            <a:xfrm>
              <a:off x="4856024" y="3625653"/>
              <a:ext cx="944700" cy="663300"/>
            </a:xfrm>
            <a:prstGeom prst="trapezoid">
              <a:avLst>
                <a:gd fmla="val 25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p:nvPr/>
          </p:nvSpPr>
          <p:spPr>
            <a:xfrm rot="10800000">
              <a:off x="4953871" y="3681997"/>
              <a:ext cx="400200" cy="606600"/>
            </a:xfrm>
            <a:prstGeom prst="triangle">
              <a:avLst>
                <a:gd fmla="val 9674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p:nvPr/>
          </p:nvSpPr>
          <p:spPr>
            <a:xfrm>
              <a:off x="4767796" y="3681816"/>
              <a:ext cx="163500" cy="606600"/>
            </a:xfrm>
            <a:prstGeom prst="triangle">
              <a:avLst>
                <a:gd fmla="val 98558"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rot="10800000">
              <a:off x="4668343" y="4283738"/>
              <a:ext cx="1230600" cy="456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4926950" y="3681915"/>
              <a:ext cx="42900" cy="594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a:off x="3553042" y="1674645"/>
              <a:ext cx="3461100" cy="2014500"/>
            </a:xfrm>
            <a:prstGeom prst="roundRect">
              <a:avLst>
                <a:gd fmla="val 1882"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6"/>
            <p:cNvSpPr/>
            <p:nvPr/>
          </p:nvSpPr>
          <p:spPr>
            <a:xfrm>
              <a:off x="3553042" y="1657806"/>
              <a:ext cx="3461100" cy="2014500"/>
            </a:xfrm>
            <a:prstGeom prst="roundRect">
              <a:avLst>
                <a:gd fmla="val 1764"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 name="Google Shape;55;p6"/>
          <p:cNvSpPr/>
          <p:nvPr/>
        </p:nvSpPr>
        <p:spPr>
          <a:xfrm flipH="1">
            <a:off x="5156273" y="1401826"/>
            <a:ext cx="3268500" cy="1812900"/>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6"/>
          <p:cNvPicPr preferRelativeResize="0"/>
          <p:nvPr/>
        </p:nvPicPr>
        <p:blipFill rotWithShape="1">
          <a:blip r:embed="rId2">
            <a:alphaModFix/>
          </a:blip>
          <a:srcRect b="5023" l="0" r="0" t="10837"/>
          <a:stretch/>
        </p:blipFill>
        <p:spPr>
          <a:xfrm>
            <a:off x="5256925" y="1448312"/>
            <a:ext cx="3067126" cy="1720026"/>
          </a:xfrm>
          <a:prstGeom prst="rect">
            <a:avLst/>
          </a:prstGeom>
          <a:noFill/>
          <a:ln>
            <a:noFill/>
          </a:ln>
        </p:spPr>
      </p:pic>
      <p:pic>
        <p:nvPicPr>
          <p:cNvPr id="57" name="Google Shape;57;p6"/>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8" name="Shape 58"/>
        <p:cNvGrpSpPr/>
        <p:nvPr/>
      </p:nvGrpSpPr>
      <p:grpSpPr>
        <a:xfrm>
          <a:off x="0" y="0"/>
          <a:ext cx="0" cy="0"/>
          <a:chOff x="0" y="0"/>
          <a:chExt cx="0" cy="0"/>
        </a:xfrm>
      </p:grpSpPr>
      <p:grpSp>
        <p:nvGrpSpPr>
          <p:cNvPr id="59" name="Google Shape;59;p7"/>
          <p:cNvGrpSpPr/>
          <p:nvPr/>
        </p:nvGrpSpPr>
        <p:grpSpPr>
          <a:xfrm>
            <a:off x="830392" y="1191256"/>
            <a:ext cx="745763" cy="45826"/>
            <a:chOff x="4580561" y="2589004"/>
            <a:chExt cx="1064464" cy="25200"/>
          </a:xfrm>
        </p:grpSpPr>
        <p:sp>
          <p:nvSpPr>
            <p:cNvPr id="60" name="Google Shape;60;p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63" name="Google Shape;63;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p7"/>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dk1"/>
        </a:solidFill>
      </p:bgPr>
    </p:bg>
    <p:spTree>
      <p:nvGrpSpPr>
        <p:cNvPr id="66" name="Shape 66"/>
        <p:cNvGrpSpPr/>
        <p:nvPr/>
      </p:nvGrpSpPr>
      <p:grpSpPr>
        <a:xfrm>
          <a:off x="0" y="0"/>
          <a:ext cx="0" cy="0"/>
          <a:chOff x="0" y="0"/>
          <a:chExt cx="0" cy="0"/>
        </a:xfrm>
      </p:grpSpPr>
      <p:sp>
        <p:nvSpPr>
          <p:cNvPr id="67" name="Google Shape;67;p8"/>
          <p:cNvSpPr txBox="1"/>
          <p:nvPr>
            <p:ph type="title"/>
          </p:nvPr>
        </p:nvSpPr>
        <p:spPr>
          <a:xfrm>
            <a:off x="653250" y="8652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68" name="Google Shape;68;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8"/>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8"/>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 name="Google Shape;73;p9"/>
          <p:cNvGrpSpPr/>
          <p:nvPr/>
        </p:nvGrpSpPr>
        <p:grpSpPr>
          <a:xfrm>
            <a:off x="830392" y="1191256"/>
            <a:ext cx="745763" cy="45826"/>
            <a:chOff x="4580561" y="2589004"/>
            <a:chExt cx="1064464" cy="25200"/>
          </a:xfrm>
        </p:grpSpPr>
        <p:sp>
          <p:nvSpPr>
            <p:cNvPr id="74" name="Google Shape;7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77" name="Google Shape;77;p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8" name="Google Shape;78;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9" name="Google Shape;79;p9"/>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10"/>
          <p:cNvGrpSpPr/>
          <p:nvPr/>
        </p:nvGrpSpPr>
        <p:grpSpPr>
          <a:xfrm>
            <a:off x="754192" y="838281"/>
            <a:ext cx="745763" cy="45826"/>
            <a:chOff x="4580561" y="2589004"/>
            <a:chExt cx="1064464" cy="25200"/>
          </a:xfrm>
        </p:grpSpPr>
        <p:sp>
          <p:nvSpPr>
            <p:cNvPr id="83" name="Google Shape;83;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10"/>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86" name="Google Shape;86;p10"/>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7" name="Google Shape;87;p10"/>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8" name="Google Shape;88;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9" name="Google Shape;89;p10"/>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38.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18.jpg"/><Relationship Id="rId5" Type="http://schemas.openxmlformats.org/officeDocument/2006/relationships/image" Target="../media/image17.jpg"/><Relationship Id="rId6"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42.jp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23.jpg"/><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43.jp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27.jp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35.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28.jp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hyperlink" Target="mailto:kroecker@cityofkyle.com" TargetMode="External"/><Relationship Id="rId4" Type="http://schemas.openxmlformats.org/officeDocument/2006/relationships/image" Target="../media/image34.png"/><Relationship Id="rId5"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plumcreekwatershed.org/" TargetMode="External"/><Relationship Id="rId4" Type="http://schemas.openxmlformats.org/officeDocument/2006/relationships/image" Target="../media/image11.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www.tceq.texas.gov/gis/segments-viewer"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6"/>
          <p:cNvSpPr txBox="1"/>
          <p:nvPr>
            <p:ph type="ctrTitle"/>
          </p:nvPr>
        </p:nvSpPr>
        <p:spPr>
          <a:xfrm>
            <a:off x="0" y="1422325"/>
            <a:ext cx="9144000" cy="2609700"/>
          </a:xfrm>
          <a:prstGeom prst="rect">
            <a:avLst/>
          </a:prstGeom>
          <a:solidFill>
            <a:srgbClr val="E9EDEE">
              <a:alpha val="54720"/>
            </a:srgbClr>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3400">
                <a:latin typeface="Lato"/>
                <a:ea typeface="Lato"/>
                <a:cs typeface="Lato"/>
                <a:sym typeface="Lato"/>
              </a:rPr>
              <a:t>Plum Creek Watershed Partnership</a:t>
            </a:r>
            <a:endParaRPr sz="3400">
              <a:latin typeface="Lato"/>
              <a:ea typeface="Lato"/>
              <a:cs typeface="Lato"/>
              <a:sym typeface="Lato"/>
            </a:endParaRPr>
          </a:p>
          <a:p>
            <a:pPr indent="0" lvl="0" marL="0" rtl="0" algn="ctr">
              <a:spcBef>
                <a:spcPts val="0"/>
              </a:spcBef>
              <a:spcAft>
                <a:spcPts val="0"/>
              </a:spcAft>
              <a:buNone/>
            </a:pPr>
            <a:r>
              <a:rPr lang="en" sz="3400">
                <a:latin typeface="Lato"/>
                <a:ea typeface="Lato"/>
                <a:cs typeface="Lato"/>
                <a:sym typeface="Lato"/>
              </a:rPr>
              <a:t>Steering </a:t>
            </a:r>
            <a:r>
              <a:rPr lang="en" sz="3400">
                <a:latin typeface="Lato"/>
                <a:ea typeface="Lato"/>
                <a:cs typeface="Lato"/>
                <a:sym typeface="Lato"/>
              </a:rPr>
              <a:t>Committee</a:t>
            </a:r>
            <a:r>
              <a:rPr lang="en" sz="3400">
                <a:latin typeface="Lato"/>
                <a:ea typeface="Lato"/>
                <a:cs typeface="Lato"/>
                <a:sym typeface="Lato"/>
              </a:rPr>
              <a:t> Meeting</a:t>
            </a:r>
            <a:endParaRPr sz="3400">
              <a:latin typeface="Lato"/>
              <a:ea typeface="Lato"/>
              <a:cs typeface="Lato"/>
              <a:sym typeface="Lato"/>
            </a:endParaRPr>
          </a:p>
        </p:txBody>
      </p:sp>
      <p:sp>
        <p:nvSpPr>
          <p:cNvPr id="210" name="Google Shape;210;p26"/>
          <p:cNvSpPr txBox="1"/>
          <p:nvPr>
            <p:ph idx="1" type="subTitle"/>
          </p:nvPr>
        </p:nvSpPr>
        <p:spPr>
          <a:xfrm>
            <a:off x="2637675" y="3342175"/>
            <a:ext cx="3787800" cy="71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Lockhart State Park Recreation Hall</a:t>
            </a:r>
            <a:endParaRPr b="1">
              <a:solidFill>
                <a:schemeClr val="dk2"/>
              </a:solidFill>
            </a:endParaRPr>
          </a:p>
          <a:p>
            <a:pPr indent="0" lvl="0" marL="0" rtl="0" algn="ctr">
              <a:spcBef>
                <a:spcPts val="0"/>
              </a:spcBef>
              <a:spcAft>
                <a:spcPts val="0"/>
              </a:spcAft>
              <a:buNone/>
            </a:pPr>
            <a:r>
              <a:rPr b="1" lang="en">
                <a:solidFill>
                  <a:schemeClr val="dk2"/>
                </a:solidFill>
              </a:rPr>
              <a:t>July 13th, 2023</a:t>
            </a:r>
            <a:endParaRPr b="1"/>
          </a:p>
        </p:txBody>
      </p:sp>
      <p:pic>
        <p:nvPicPr>
          <p:cNvPr id="211" name="Google Shape;211;p26"/>
          <p:cNvPicPr preferRelativeResize="0"/>
          <p:nvPr/>
        </p:nvPicPr>
        <p:blipFill rotWithShape="1">
          <a:blip r:embed="rId3">
            <a:alphaModFix/>
          </a:blip>
          <a:srcRect b="0" l="0" r="0" t="0"/>
          <a:stretch/>
        </p:blipFill>
        <p:spPr>
          <a:xfrm>
            <a:off x="165025" y="4118201"/>
            <a:ext cx="1882875" cy="866125"/>
          </a:xfrm>
          <a:prstGeom prst="rect">
            <a:avLst/>
          </a:prstGeom>
          <a:noFill/>
          <a:ln>
            <a:noFill/>
          </a:ln>
        </p:spPr>
      </p:pic>
      <p:pic>
        <p:nvPicPr>
          <p:cNvPr id="212" name="Google Shape;212;p26"/>
          <p:cNvPicPr preferRelativeResize="0"/>
          <p:nvPr/>
        </p:nvPicPr>
        <p:blipFill rotWithShape="1">
          <a:blip r:embed="rId4">
            <a:alphaModFix/>
          </a:blip>
          <a:srcRect b="8684" l="17697" r="18895" t="0"/>
          <a:stretch/>
        </p:blipFill>
        <p:spPr>
          <a:xfrm>
            <a:off x="6730725" y="3875533"/>
            <a:ext cx="2327549" cy="116891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5"/>
          <p:cNvSpPr txBox="1"/>
          <p:nvPr>
            <p:ph type="title"/>
          </p:nvPr>
        </p:nvSpPr>
        <p:spPr>
          <a:xfrm>
            <a:off x="729450" y="1318650"/>
            <a:ext cx="78225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The Plum Creek Watershed Protection Plan</a:t>
            </a:r>
            <a:endParaRPr sz="2900"/>
          </a:p>
          <a:p>
            <a:pPr indent="0" lvl="0" marL="0" rtl="0" algn="l">
              <a:spcBef>
                <a:spcPts val="0"/>
              </a:spcBef>
              <a:spcAft>
                <a:spcPts val="0"/>
              </a:spcAft>
              <a:buNone/>
            </a:pPr>
            <a:r>
              <a:t/>
            </a:r>
            <a:endParaRPr sz="2900"/>
          </a:p>
        </p:txBody>
      </p:sp>
      <p:sp>
        <p:nvSpPr>
          <p:cNvPr id="274" name="Google Shape;274;p3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The Plum Creek WPP is the watershed’s guide for reducing </a:t>
            </a:r>
            <a:r>
              <a:rPr lang="en">
                <a:solidFill>
                  <a:schemeClr val="dk2"/>
                </a:solidFill>
              </a:rPr>
              <a:t>nonpoint</a:t>
            </a:r>
            <a:r>
              <a:rPr lang="en">
                <a:solidFill>
                  <a:schemeClr val="dk2"/>
                </a:solidFill>
              </a:rPr>
              <a:t> source pollution and reducing the impacts of permitted point source issues. </a:t>
            </a:r>
            <a:endParaRPr>
              <a:solidFill>
                <a:schemeClr val="dk2"/>
              </a:solidFill>
            </a:endParaRPr>
          </a:p>
          <a:p>
            <a:pPr indent="0" lvl="0" marL="0" rtl="0" algn="l">
              <a:spcBef>
                <a:spcPts val="1600"/>
              </a:spcBef>
              <a:spcAft>
                <a:spcPts val="0"/>
              </a:spcAft>
              <a:buNone/>
            </a:pPr>
            <a:r>
              <a:rPr lang="en">
                <a:solidFill>
                  <a:schemeClr val="dk2"/>
                </a:solidFill>
              </a:rPr>
              <a:t>The WPP was developed utilizing stakeholder input through public participation to provide a foundation for restoring water quality in Plum Creek and its tributaries. </a:t>
            </a:r>
            <a:endParaRPr>
              <a:solidFill>
                <a:schemeClr val="dk2"/>
              </a:solidFill>
            </a:endParaRPr>
          </a:p>
          <a:p>
            <a:pPr indent="0" lvl="0" marL="0" rtl="0" algn="l">
              <a:spcBef>
                <a:spcPts val="1600"/>
              </a:spcBef>
              <a:spcAft>
                <a:spcPts val="1600"/>
              </a:spcAft>
              <a:buNone/>
            </a:pPr>
            <a:r>
              <a:rPr lang="en">
                <a:solidFill>
                  <a:schemeClr val="dk2"/>
                </a:solidFill>
              </a:rPr>
              <a:t>WPP  is intended to be a living document, adjusted to include new data, modified as conditions in the watershed change over time. As the WPP evolves it will be guided by local stakeholders themselves. </a:t>
            </a:r>
            <a:endParaRPr>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6"/>
          <p:cNvSpPr txBox="1"/>
          <p:nvPr>
            <p:ph type="title"/>
          </p:nvPr>
        </p:nvSpPr>
        <p:spPr>
          <a:xfrm>
            <a:off x="727800" y="1812450"/>
            <a:ext cx="7688400" cy="151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CITY OF KYLE MS4 STORMWATER PROGRAM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7"/>
          <p:cNvSpPr/>
          <p:nvPr/>
        </p:nvSpPr>
        <p:spPr>
          <a:xfrm>
            <a:off x="250225" y="240956"/>
            <a:ext cx="78867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6" name="Google Shape;286;p37"/>
          <p:cNvSpPr txBox="1"/>
          <p:nvPr>
            <p:ph type="title"/>
          </p:nvPr>
        </p:nvSpPr>
        <p:spPr>
          <a:xfrm>
            <a:off x="326952" y="339826"/>
            <a:ext cx="7809900" cy="796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Montserrat"/>
              <a:buNone/>
            </a:pPr>
            <a:r>
              <a:rPr b="1" lang="en">
                <a:solidFill>
                  <a:schemeClr val="lt1"/>
                </a:solidFill>
                <a:latin typeface="Montserrat"/>
                <a:ea typeface="Montserrat"/>
                <a:cs typeface="Montserrat"/>
                <a:sym typeface="Montserrat"/>
              </a:rPr>
              <a:t>City of Kyle MS4 Program</a:t>
            </a:r>
            <a:endParaRPr/>
          </a:p>
        </p:txBody>
      </p:sp>
      <p:sp>
        <p:nvSpPr>
          <p:cNvPr id="287" name="Google Shape;287;p37"/>
          <p:cNvSpPr txBox="1"/>
          <p:nvPr>
            <p:ph idx="1" type="body"/>
          </p:nvPr>
        </p:nvSpPr>
        <p:spPr>
          <a:xfrm>
            <a:off x="628650" y="1883904"/>
            <a:ext cx="8515500" cy="2323500"/>
          </a:xfrm>
          <a:prstGeom prst="rect">
            <a:avLst/>
          </a:prstGeom>
          <a:noFill/>
          <a:ln>
            <a:noFill/>
          </a:ln>
        </p:spPr>
        <p:txBody>
          <a:bodyPr anchorCtr="0" anchor="t" bIns="34275" lIns="68575" spcFirstLastPara="1" rIns="68575" wrap="square" tIns="34275">
            <a:normAutofit/>
          </a:bodyPr>
          <a:lstStyle/>
          <a:p>
            <a:pPr indent="0" lvl="0" marL="12700" rtl="0" algn="ctr">
              <a:lnSpc>
                <a:spcPct val="100000"/>
              </a:lnSpc>
              <a:spcBef>
                <a:spcPts val="0"/>
              </a:spcBef>
              <a:spcAft>
                <a:spcPts val="0"/>
              </a:spcAft>
              <a:buClr>
                <a:srgbClr val="06686D"/>
              </a:buClr>
              <a:buSzPts val="4200"/>
              <a:buNone/>
            </a:pPr>
            <a:r>
              <a:rPr lang="en" sz="4500">
                <a:latin typeface="Montserrat"/>
                <a:ea typeface="Montserrat"/>
                <a:cs typeface="Montserrat"/>
                <a:sym typeface="Montserrat"/>
              </a:rPr>
              <a:t>MS4</a:t>
            </a:r>
            <a:endParaRPr/>
          </a:p>
          <a:p>
            <a:pPr indent="0" lvl="0" marL="12700" rtl="0" algn="ctr">
              <a:lnSpc>
                <a:spcPct val="100000"/>
              </a:lnSpc>
              <a:spcBef>
                <a:spcPts val="0"/>
              </a:spcBef>
              <a:spcAft>
                <a:spcPts val="0"/>
              </a:spcAft>
              <a:buClr>
                <a:srgbClr val="06686D"/>
              </a:buClr>
              <a:buSzPts val="2800"/>
              <a:buNone/>
            </a:pPr>
            <a:r>
              <a:rPr lang="en" sz="3000">
                <a:latin typeface="Montserrat"/>
                <a:ea typeface="Montserrat"/>
                <a:cs typeface="Montserrat"/>
                <a:sym typeface="Montserrat"/>
              </a:rPr>
              <a:t>Municipal Separate Storm Sewer Systems</a:t>
            </a:r>
            <a:endParaRPr/>
          </a:p>
          <a:p>
            <a:pPr indent="0" lvl="0" marL="0" rtl="0" algn="ctr">
              <a:lnSpc>
                <a:spcPct val="90000"/>
              </a:lnSpc>
              <a:spcBef>
                <a:spcPts val="800"/>
              </a:spcBef>
              <a:spcAft>
                <a:spcPts val="1600"/>
              </a:spcAft>
              <a:buClr>
                <a:schemeClr val="dk1"/>
              </a:buClr>
              <a:buSzPts val="3000"/>
              <a:buNone/>
            </a:pPr>
            <a:r>
              <a:rPr lang="en" sz="3000">
                <a:latin typeface="Montserrat"/>
                <a:ea typeface="Montserrat"/>
                <a:cs typeface="Montserrat"/>
                <a:sym typeface="Montserrat"/>
              </a:rPr>
              <a:t>Program</a:t>
            </a:r>
            <a:endParaRPr/>
          </a:p>
        </p:txBody>
      </p:sp>
      <p:sp>
        <p:nvSpPr>
          <p:cNvPr id="288" name="Google Shape;288;p37"/>
          <p:cNvSpPr/>
          <p:nvPr/>
        </p:nvSpPr>
        <p:spPr>
          <a:xfrm>
            <a:off x="628649" y="1136259"/>
            <a:ext cx="9871500" cy="51288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9" name="Google Shape;289;p37"/>
          <p:cNvSpPr/>
          <p:nvPr/>
        </p:nvSpPr>
        <p:spPr>
          <a:xfrm>
            <a:off x="250226" y="4596712"/>
            <a:ext cx="3456900" cy="361500"/>
          </a:xfrm>
          <a:prstGeom prst="roundRect">
            <a:avLst>
              <a:gd fmla="val 16667" name="adj"/>
            </a:avLst>
          </a:prstGeom>
          <a:solidFill>
            <a:srgbClr val="C11E42"/>
          </a:solidFill>
          <a:ln>
            <a:noFill/>
          </a:ln>
          <a:effectLst>
            <a:outerShdw blurRad="406400" rotWithShape="0" algn="ctr" dir="2340000" dist="127000">
              <a:srgbClr val="133964">
                <a:alpha val="486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90" name="Google Shape;290;p37"/>
          <p:cNvSpPr txBox="1"/>
          <p:nvPr/>
        </p:nvSpPr>
        <p:spPr>
          <a:xfrm>
            <a:off x="628650" y="4638929"/>
            <a:ext cx="28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none" cap="none" strike="noStrike">
                <a:solidFill>
                  <a:schemeClr val="lt1"/>
                </a:solidFill>
                <a:latin typeface="Montserrat Light"/>
                <a:ea typeface="Montserrat Light"/>
                <a:cs typeface="Montserrat Light"/>
                <a:sym typeface="Montserrat Light"/>
              </a:rPr>
              <a:t>Stormwater</a:t>
            </a:r>
            <a:endParaRPr sz="1100"/>
          </a:p>
        </p:txBody>
      </p:sp>
      <p:pic>
        <p:nvPicPr>
          <p:cNvPr id="291" name="Google Shape;291;p37"/>
          <p:cNvPicPr preferRelativeResize="0"/>
          <p:nvPr/>
        </p:nvPicPr>
        <p:blipFill rotWithShape="1">
          <a:blip r:embed="rId3">
            <a:alphaModFix/>
          </a:blip>
          <a:srcRect b="0" l="0" r="0" t="0"/>
          <a:stretch/>
        </p:blipFill>
        <p:spPr>
          <a:xfrm>
            <a:off x="7407515" y="3917879"/>
            <a:ext cx="1452643" cy="9684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8"/>
          <p:cNvSpPr/>
          <p:nvPr/>
        </p:nvSpPr>
        <p:spPr>
          <a:xfrm>
            <a:off x="250225" y="89597"/>
            <a:ext cx="78867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98" name="Google Shape;298;p38"/>
          <p:cNvSpPr txBox="1"/>
          <p:nvPr/>
        </p:nvSpPr>
        <p:spPr>
          <a:xfrm>
            <a:off x="619382" y="1788640"/>
            <a:ext cx="8483100" cy="3799800"/>
          </a:xfrm>
          <a:prstGeom prst="rect">
            <a:avLst/>
          </a:prstGeom>
          <a:noFill/>
          <a:ln>
            <a:noFill/>
          </a:ln>
        </p:spPr>
        <p:txBody>
          <a:bodyPr anchorCtr="0" anchor="t" bIns="34275" lIns="68575" spcFirstLastPara="1" rIns="68575" wrap="square" tIns="34275">
            <a:normAutofit/>
          </a:bodyPr>
          <a:lstStyle/>
          <a:p>
            <a:pPr indent="-165100" lvl="0" marL="177800" marR="0" rtl="0" algn="l">
              <a:lnSpc>
                <a:spcPct val="106964"/>
              </a:lnSpc>
              <a:spcBef>
                <a:spcPts val="0"/>
              </a:spcBef>
              <a:spcAft>
                <a:spcPts val="0"/>
              </a:spcAft>
              <a:buClr>
                <a:srgbClr val="06686D"/>
              </a:buClr>
              <a:buSzPts val="2000"/>
              <a:buFont typeface="Arial"/>
              <a:buChar char="•"/>
            </a:pPr>
            <a:r>
              <a:rPr b="1" lang="en" sz="2100">
                <a:solidFill>
                  <a:schemeClr val="dk1"/>
                </a:solidFill>
                <a:latin typeface="Montserrat"/>
                <a:ea typeface="Montserrat"/>
                <a:cs typeface="Montserrat"/>
                <a:sym typeface="Montserrat"/>
              </a:rPr>
              <a:t>1987 </a:t>
            </a:r>
            <a:r>
              <a:rPr lang="en" sz="2100">
                <a:solidFill>
                  <a:schemeClr val="dk1"/>
                </a:solidFill>
                <a:latin typeface="Montserrat"/>
                <a:ea typeface="Montserrat"/>
                <a:cs typeface="Montserrat"/>
                <a:sym typeface="Montserrat"/>
              </a:rPr>
              <a:t>Clean Water Act Amended – EPA</a:t>
            </a:r>
            <a:endParaRPr sz="1100"/>
          </a:p>
          <a:p>
            <a:pPr indent="0" lvl="0" marL="12700" marR="0" rtl="0" algn="l">
              <a:lnSpc>
                <a:spcPct val="106964"/>
              </a:lnSpc>
              <a:spcBef>
                <a:spcPts val="100"/>
              </a:spcBef>
              <a:spcAft>
                <a:spcPts val="0"/>
              </a:spcAft>
              <a:buClr>
                <a:srgbClr val="06686D"/>
              </a:buClr>
              <a:buSzPts val="2000"/>
              <a:buFont typeface="Arial"/>
              <a:buNone/>
            </a:pPr>
            <a:r>
              <a:t/>
            </a:r>
            <a:endParaRPr sz="2100">
              <a:solidFill>
                <a:schemeClr val="dk1"/>
              </a:solidFill>
              <a:latin typeface="Montserrat"/>
              <a:ea typeface="Montserrat"/>
              <a:cs typeface="Montserrat"/>
              <a:sym typeface="Montserrat"/>
            </a:endParaRPr>
          </a:p>
          <a:p>
            <a:pPr indent="-165100" lvl="0" marL="177800" marR="0" rtl="0" algn="l">
              <a:lnSpc>
                <a:spcPct val="101071"/>
              </a:lnSpc>
              <a:spcBef>
                <a:spcPts val="800"/>
              </a:spcBef>
              <a:spcAft>
                <a:spcPts val="0"/>
              </a:spcAft>
              <a:buClr>
                <a:srgbClr val="06686D"/>
              </a:buClr>
              <a:buSzPts val="2000"/>
              <a:buFont typeface="Arial"/>
              <a:buChar char="•"/>
            </a:pPr>
            <a:r>
              <a:rPr b="1" lang="en" sz="2100">
                <a:solidFill>
                  <a:schemeClr val="dk1"/>
                </a:solidFill>
                <a:latin typeface="Montserrat"/>
                <a:ea typeface="Montserrat"/>
                <a:cs typeface="Montserrat"/>
                <a:sym typeface="Montserrat"/>
              </a:rPr>
              <a:t>1990</a:t>
            </a:r>
            <a:r>
              <a:rPr lang="en" sz="2100">
                <a:solidFill>
                  <a:schemeClr val="dk1"/>
                </a:solidFill>
                <a:latin typeface="Montserrat"/>
                <a:ea typeface="Montserrat"/>
                <a:cs typeface="Montserrat"/>
                <a:sym typeface="Montserrat"/>
              </a:rPr>
              <a:t> National Pollutant Discharge Elimination System (NPDES) for Phase I MS4 Permit (</a:t>
            </a:r>
            <a:r>
              <a:rPr i="1" lang="en" sz="2100">
                <a:solidFill>
                  <a:schemeClr val="dk1"/>
                </a:solidFill>
                <a:latin typeface="Montserrat"/>
                <a:ea typeface="Montserrat"/>
                <a:cs typeface="Montserrat"/>
                <a:sym typeface="Montserrat"/>
              </a:rPr>
              <a:t>for Cities &gt; 100,000</a:t>
            </a:r>
            <a:r>
              <a:rPr lang="en" sz="2100">
                <a:solidFill>
                  <a:schemeClr val="dk1"/>
                </a:solidFill>
                <a:latin typeface="Montserrat"/>
                <a:ea typeface="Montserrat"/>
                <a:cs typeface="Montserrat"/>
                <a:sym typeface="Montserrat"/>
              </a:rPr>
              <a:t>)</a:t>
            </a:r>
            <a:endParaRPr sz="2100">
              <a:solidFill>
                <a:schemeClr val="dk1"/>
              </a:solidFill>
              <a:latin typeface="Montserrat"/>
              <a:ea typeface="Montserrat"/>
              <a:cs typeface="Montserrat"/>
              <a:sym typeface="Montserrat"/>
            </a:endParaRPr>
          </a:p>
          <a:p>
            <a:pPr indent="-50800" lvl="0" marL="254000" marR="127000" rtl="0" algn="l">
              <a:lnSpc>
                <a:spcPct val="100000"/>
              </a:lnSpc>
              <a:spcBef>
                <a:spcPts val="800"/>
              </a:spcBef>
              <a:spcAft>
                <a:spcPts val="0"/>
              </a:spcAft>
              <a:buClr>
                <a:srgbClr val="06686D"/>
              </a:buClr>
              <a:buSzPts val="2000"/>
              <a:buFont typeface="Arial"/>
              <a:buNone/>
            </a:pPr>
            <a:r>
              <a:t/>
            </a:r>
            <a:endParaRPr b="1" sz="2100">
              <a:solidFill>
                <a:schemeClr val="dk1"/>
              </a:solidFill>
              <a:latin typeface="Montserrat"/>
              <a:ea typeface="Montserrat"/>
              <a:cs typeface="Montserrat"/>
              <a:sym typeface="Montserrat"/>
            </a:endParaRPr>
          </a:p>
          <a:p>
            <a:pPr indent="-177800" lvl="0" marL="254000" marR="127000" rtl="0" algn="l">
              <a:lnSpc>
                <a:spcPct val="100000"/>
              </a:lnSpc>
              <a:spcBef>
                <a:spcPts val="800"/>
              </a:spcBef>
              <a:spcAft>
                <a:spcPts val="0"/>
              </a:spcAft>
              <a:buClr>
                <a:srgbClr val="06686D"/>
              </a:buClr>
              <a:buSzPts val="2000"/>
              <a:buFont typeface="Arial"/>
              <a:buChar char="•"/>
            </a:pPr>
            <a:r>
              <a:rPr b="1" lang="en" sz="2100">
                <a:solidFill>
                  <a:schemeClr val="dk1"/>
                </a:solidFill>
                <a:latin typeface="Montserrat"/>
                <a:ea typeface="Montserrat"/>
                <a:cs typeface="Montserrat"/>
                <a:sym typeface="Montserrat"/>
              </a:rPr>
              <a:t>1999 </a:t>
            </a:r>
            <a:r>
              <a:rPr lang="en" sz="2100">
                <a:solidFill>
                  <a:schemeClr val="dk1"/>
                </a:solidFill>
                <a:latin typeface="Montserrat"/>
                <a:ea typeface="Montserrat"/>
                <a:cs typeface="Montserrat"/>
                <a:sym typeface="Montserrat"/>
              </a:rPr>
              <a:t>National Pollutant Discharge Elimination System (NPDES) for Phase II Permit (</a:t>
            </a:r>
            <a:r>
              <a:rPr i="1" lang="en" sz="2100">
                <a:solidFill>
                  <a:schemeClr val="dk1"/>
                </a:solidFill>
                <a:latin typeface="Montserrat"/>
                <a:ea typeface="Montserrat"/>
                <a:cs typeface="Montserrat"/>
                <a:sym typeface="Montserrat"/>
              </a:rPr>
              <a:t>for Cities &lt; 100,000</a:t>
            </a:r>
            <a:r>
              <a:rPr lang="en" sz="2100">
                <a:solidFill>
                  <a:schemeClr val="dk1"/>
                </a:solidFill>
                <a:latin typeface="Montserrat"/>
                <a:ea typeface="Montserrat"/>
                <a:cs typeface="Montserrat"/>
                <a:sym typeface="Montserrat"/>
              </a:rPr>
              <a:t>)</a:t>
            </a:r>
            <a:endParaRPr sz="2100">
              <a:solidFill>
                <a:schemeClr val="dk1"/>
              </a:solidFill>
              <a:latin typeface="Montserrat"/>
              <a:ea typeface="Montserrat"/>
              <a:cs typeface="Montserrat"/>
              <a:sym typeface="Montserrat"/>
            </a:endParaRPr>
          </a:p>
          <a:p>
            <a:pPr indent="0" lvl="1" marL="355600" marR="0" rtl="0" algn="l">
              <a:lnSpc>
                <a:spcPct val="127750"/>
              </a:lnSpc>
              <a:spcBef>
                <a:spcPts val="400"/>
              </a:spcBef>
              <a:spcAft>
                <a:spcPts val="0"/>
              </a:spcAft>
              <a:buClr>
                <a:srgbClr val="06686D"/>
              </a:buClr>
              <a:buSzPts val="1200"/>
              <a:buFont typeface="Arial"/>
              <a:buNone/>
            </a:pPr>
            <a:r>
              <a:t/>
            </a:r>
            <a:endParaRPr b="0" i="0" sz="1500" u="none" cap="none" strike="noStrike">
              <a:solidFill>
                <a:schemeClr val="dk1"/>
              </a:solidFill>
              <a:latin typeface="Constantia"/>
              <a:ea typeface="Constantia"/>
              <a:cs typeface="Constantia"/>
              <a:sym typeface="Constantia"/>
            </a:endParaRPr>
          </a:p>
        </p:txBody>
      </p:sp>
      <p:sp>
        <p:nvSpPr>
          <p:cNvPr id="299" name="Google Shape;299;p38"/>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00" name="Google Shape;300;p38"/>
          <p:cNvSpPr txBox="1"/>
          <p:nvPr/>
        </p:nvSpPr>
        <p:spPr>
          <a:xfrm>
            <a:off x="619382" y="89597"/>
            <a:ext cx="7886700" cy="7965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Program History</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9"/>
          <p:cNvSpPr/>
          <p:nvPr/>
        </p:nvSpPr>
        <p:spPr>
          <a:xfrm>
            <a:off x="250225" y="240956"/>
            <a:ext cx="78867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07" name="Google Shape;307;p39"/>
          <p:cNvSpPr txBox="1"/>
          <p:nvPr>
            <p:ph type="title"/>
          </p:nvPr>
        </p:nvSpPr>
        <p:spPr>
          <a:xfrm>
            <a:off x="326952" y="339826"/>
            <a:ext cx="7809900" cy="796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Montserrat"/>
              <a:buNone/>
            </a:pPr>
            <a:r>
              <a:rPr b="1" lang="en">
                <a:solidFill>
                  <a:schemeClr val="lt1"/>
                </a:solidFill>
                <a:latin typeface="Montserrat"/>
                <a:ea typeface="Montserrat"/>
                <a:cs typeface="Montserrat"/>
                <a:sym typeface="Montserrat"/>
              </a:rPr>
              <a:t>So why does stormwater matter?</a:t>
            </a:r>
            <a:endParaRPr/>
          </a:p>
        </p:txBody>
      </p:sp>
      <p:sp>
        <p:nvSpPr>
          <p:cNvPr id="308" name="Google Shape;308;p39"/>
          <p:cNvSpPr txBox="1"/>
          <p:nvPr>
            <p:ph idx="1" type="body"/>
          </p:nvPr>
        </p:nvSpPr>
        <p:spPr>
          <a:xfrm>
            <a:off x="980327" y="1590370"/>
            <a:ext cx="7913400" cy="33678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t/>
            </a:r>
            <a:endParaRPr>
              <a:latin typeface="Montserrat"/>
              <a:ea typeface="Montserrat"/>
              <a:cs typeface="Montserrat"/>
              <a:sym typeface="Montserrat"/>
            </a:endParaRPr>
          </a:p>
          <a:p>
            <a:pPr indent="-184150" lvl="0" marL="177800" rtl="0" algn="l">
              <a:lnSpc>
                <a:spcPct val="90000"/>
              </a:lnSpc>
              <a:spcBef>
                <a:spcPts val="800"/>
              </a:spcBef>
              <a:spcAft>
                <a:spcPts val="0"/>
              </a:spcAft>
              <a:buClr>
                <a:schemeClr val="dk1"/>
              </a:buClr>
              <a:buSzPts val="2100"/>
              <a:buChar char="●"/>
            </a:pPr>
            <a:r>
              <a:rPr lang="en">
                <a:latin typeface="Montserrat"/>
                <a:ea typeface="Montserrat"/>
                <a:cs typeface="Montserrat"/>
                <a:sym typeface="Montserrat"/>
              </a:rPr>
              <a:t>In Kyle, stormwater flows directly to local waterways &amp; is not treated</a:t>
            </a:r>
            <a:endParaRPr/>
          </a:p>
          <a:p>
            <a:pPr indent="-184150" lvl="0" marL="177800" rtl="0" algn="l">
              <a:lnSpc>
                <a:spcPct val="90000"/>
              </a:lnSpc>
              <a:spcBef>
                <a:spcPts val="800"/>
              </a:spcBef>
              <a:spcAft>
                <a:spcPts val="0"/>
              </a:spcAft>
              <a:buClr>
                <a:schemeClr val="dk1"/>
              </a:buClr>
              <a:buSzPts val="2100"/>
              <a:buChar char="●"/>
            </a:pPr>
            <a:r>
              <a:rPr lang="en">
                <a:latin typeface="Montserrat"/>
                <a:ea typeface="Montserrat"/>
                <a:cs typeface="Montserrat"/>
                <a:sym typeface="Montserrat"/>
              </a:rPr>
              <a:t>Stormwater pollution can negatively impact waterways &amp; receiving streams</a:t>
            </a:r>
            <a:endParaRPr/>
          </a:p>
          <a:p>
            <a:pPr indent="-190500" lvl="1" marL="520700" rtl="0" algn="l">
              <a:lnSpc>
                <a:spcPct val="110000"/>
              </a:lnSpc>
              <a:spcBef>
                <a:spcPts val="400"/>
              </a:spcBef>
              <a:spcAft>
                <a:spcPts val="0"/>
              </a:spcAft>
              <a:buClr>
                <a:schemeClr val="dk1"/>
              </a:buClr>
              <a:buSzPts val="1800"/>
              <a:buChar char="○"/>
            </a:pPr>
            <a:r>
              <a:rPr lang="en">
                <a:latin typeface="Montserrat"/>
                <a:ea typeface="Montserrat"/>
                <a:cs typeface="Montserrat"/>
                <a:sym typeface="Montserrat"/>
              </a:rPr>
              <a:t>Trash and debris – harm wildlife and reduce aesthetic</a:t>
            </a:r>
            <a:endParaRPr/>
          </a:p>
          <a:p>
            <a:pPr indent="-190500" lvl="1" marL="520700" rtl="0" algn="l">
              <a:lnSpc>
                <a:spcPct val="110000"/>
              </a:lnSpc>
              <a:spcBef>
                <a:spcPts val="400"/>
              </a:spcBef>
              <a:spcAft>
                <a:spcPts val="0"/>
              </a:spcAft>
              <a:buClr>
                <a:schemeClr val="dk1"/>
              </a:buClr>
              <a:buSzPts val="1800"/>
              <a:buChar char="○"/>
            </a:pPr>
            <a:r>
              <a:rPr lang="en">
                <a:latin typeface="Montserrat"/>
                <a:ea typeface="Montserrat"/>
                <a:cs typeface="Montserrat"/>
                <a:sym typeface="Montserrat"/>
              </a:rPr>
              <a:t>Bacteria and other pathogens – health hazards </a:t>
            </a:r>
            <a:endParaRPr/>
          </a:p>
          <a:p>
            <a:pPr indent="-190500" lvl="1" marL="520700" rtl="0" algn="l">
              <a:lnSpc>
                <a:spcPct val="110000"/>
              </a:lnSpc>
              <a:spcBef>
                <a:spcPts val="400"/>
              </a:spcBef>
              <a:spcAft>
                <a:spcPts val="0"/>
              </a:spcAft>
              <a:buClr>
                <a:schemeClr val="dk1"/>
              </a:buClr>
              <a:buSzPts val="1800"/>
              <a:buChar char="○"/>
            </a:pPr>
            <a:r>
              <a:rPr lang="en">
                <a:latin typeface="Montserrat"/>
                <a:ea typeface="Montserrat"/>
                <a:cs typeface="Montserrat"/>
                <a:sym typeface="Montserrat"/>
              </a:rPr>
              <a:t>Household/commercial hazardous wastes – Poison wildlife and people, contaminated water </a:t>
            </a:r>
            <a:endParaRPr/>
          </a:p>
          <a:p>
            <a:pPr indent="-190500" lvl="1" marL="520700" rtl="0" algn="l">
              <a:lnSpc>
                <a:spcPct val="110000"/>
              </a:lnSpc>
              <a:spcBef>
                <a:spcPts val="400"/>
              </a:spcBef>
              <a:spcAft>
                <a:spcPts val="0"/>
              </a:spcAft>
              <a:buClr>
                <a:schemeClr val="dk1"/>
              </a:buClr>
              <a:buSzPts val="1800"/>
              <a:buChar char="○"/>
            </a:pPr>
            <a:r>
              <a:rPr lang="en">
                <a:latin typeface="Montserrat"/>
                <a:ea typeface="Montserrat"/>
                <a:cs typeface="Montserrat"/>
                <a:sym typeface="Montserrat"/>
              </a:rPr>
              <a:t>Sediment – harms aquatic habitat</a:t>
            </a:r>
            <a:endParaRPr/>
          </a:p>
          <a:p>
            <a:pPr indent="-190500" lvl="1" marL="520700" rtl="0" algn="l">
              <a:lnSpc>
                <a:spcPct val="110000"/>
              </a:lnSpc>
              <a:spcBef>
                <a:spcPts val="400"/>
              </a:spcBef>
              <a:spcAft>
                <a:spcPts val="0"/>
              </a:spcAft>
              <a:buClr>
                <a:schemeClr val="dk1"/>
              </a:buClr>
              <a:buSzPts val="1800"/>
              <a:buChar char="○"/>
            </a:pPr>
            <a:r>
              <a:rPr lang="en">
                <a:latin typeface="Montserrat"/>
                <a:ea typeface="Montserrat"/>
                <a:cs typeface="Montserrat"/>
                <a:sym typeface="Montserrat"/>
              </a:rPr>
              <a:t>Excess nutrients – Loss of oxygen</a:t>
            </a:r>
            <a:endParaRPr/>
          </a:p>
          <a:p>
            <a:pPr indent="0" lvl="0" marL="0" rtl="0" algn="l">
              <a:lnSpc>
                <a:spcPct val="90000"/>
              </a:lnSpc>
              <a:spcBef>
                <a:spcPts val="800"/>
              </a:spcBef>
              <a:spcAft>
                <a:spcPts val="1600"/>
              </a:spcAft>
              <a:buClr>
                <a:schemeClr val="dk1"/>
              </a:buClr>
              <a:buSzPts val="2100"/>
              <a:buNone/>
            </a:pPr>
            <a:r>
              <a:t/>
            </a:r>
            <a:endParaRPr>
              <a:latin typeface="Montserrat"/>
              <a:ea typeface="Montserrat"/>
              <a:cs typeface="Montserrat"/>
              <a:sym typeface="Montserrat"/>
            </a:endParaRPr>
          </a:p>
        </p:txBody>
      </p:sp>
      <p:sp>
        <p:nvSpPr>
          <p:cNvPr id="309" name="Google Shape;309;p39"/>
          <p:cNvSpPr/>
          <p:nvPr/>
        </p:nvSpPr>
        <p:spPr>
          <a:xfrm>
            <a:off x="628649" y="1136259"/>
            <a:ext cx="9871500" cy="51288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10" name="Google Shape;310;p39"/>
          <p:cNvPicPr preferRelativeResize="0"/>
          <p:nvPr/>
        </p:nvPicPr>
        <p:blipFill rotWithShape="1">
          <a:blip r:embed="rId3">
            <a:alphaModFix/>
          </a:blip>
          <a:srcRect b="0" l="0" r="0" t="0"/>
          <a:stretch/>
        </p:blipFill>
        <p:spPr>
          <a:xfrm>
            <a:off x="7409914" y="4007241"/>
            <a:ext cx="1454022" cy="9693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0"/>
          <p:cNvSpPr txBox="1"/>
          <p:nvPr/>
        </p:nvSpPr>
        <p:spPr>
          <a:xfrm>
            <a:off x="619382" y="89597"/>
            <a:ext cx="7886700" cy="7965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133964"/>
              </a:buClr>
              <a:buSzPts val="3300"/>
              <a:buFont typeface="Montserrat"/>
              <a:buNone/>
            </a:pPr>
            <a:r>
              <a:rPr b="1" lang="en" sz="3300">
                <a:solidFill>
                  <a:srgbClr val="133964"/>
                </a:solidFill>
                <a:latin typeface="Montserrat"/>
                <a:ea typeface="Montserrat"/>
                <a:cs typeface="Montserrat"/>
                <a:sym typeface="Montserrat"/>
              </a:rPr>
              <a:t>Examples of Stormwater Pollution </a:t>
            </a:r>
            <a:endParaRPr sz="1100"/>
          </a:p>
        </p:txBody>
      </p:sp>
      <p:sp>
        <p:nvSpPr>
          <p:cNvPr id="317" name="Google Shape;317;p40"/>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18" name="Google Shape;318;p40"/>
          <p:cNvPicPr preferRelativeResize="0"/>
          <p:nvPr/>
        </p:nvPicPr>
        <p:blipFill rotWithShape="1">
          <a:blip r:embed="rId3">
            <a:alphaModFix/>
          </a:blip>
          <a:srcRect b="0" l="0" r="0" t="0"/>
          <a:stretch/>
        </p:blipFill>
        <p:spPr>
          <a:xfrm>
            <a:off x="1264459" y="1070517"/>
            <a:ext cx="3054267" cy="4072356"/>
          </a:xfrm>
          <a:prstGeom prst="rect">
            <a:avLst/>
          </a:prstGeom>
          <a:noFill/>
          <a:ln>
            <a:noFill/>
          </a:ln>
        </p:spPr>
      </p:pic>
      <p:pic>
        <p:nvPicPr>
          <p:cNvPr id="319" name="Google Shape;319;p40"/>
          <p:cNvPicPr preferRelativeResize="0"/>
          <p:nvPr/>
        </p:nvPicPr>
        <p:blipFill rotWithShape="1">
          <a:blip r:embed="rId4">
            <a:alphaModFix/>
          </a:blip>
          <a:srcRect b="0" l="0" r="0" t="0"/>
          <a:stretch/>
        </p:blipFill>
        <p:spPr>
          <a:xfrm>
            <a:off x="4830729" y="1070517"/>
            <a:ext cx="3054738" cy="40729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1"/>
          <p:cNvSpPr/>
          <p:nvPr/>
        </p:nvSpPr>
        <p:spPr>
          <a:xfrm>
            <a:off x="250225" y="240956"/>
            <a:ext cx="78867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6" name="Google Shape;326;p41"/>
          <p:cNvSpPr txBox="1"/>
          <p:nvPr>
            <p:ph type="title"/>
          </p:nvPr>
        </p:nvSpPr>
        <p:spPr>
          <a:xfrm>
            <a:off x="326952" y="339826"/>
            <a:ext cx="7809900" cy="796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Montserrat"/>
              <a:buNone/>
            </a:pPr>
            <a:r>
              <a:rPr b="1" lang="en">
                <a:solidFill>
                  <a:schemeClr val="lt1"/>
                </a:solidFill>
                <a:latin typeface="Montserrat"/>
                <a:ea typeface="Montserrat"/>
                <a:cs typeface="Montserrat"/>
                <a:sym typeface="Montserrat"/>
              </a:rPr>
              <a:t>Stormwater (not so fun) Facts </a:t>
            </a:r>
            <a:endParaRPr/>
          </a:p>
        </p:txBody>
      </p:sp>
      <p:sp>
        <p:nvSpPr>
          <p:cNvPr id="327" name="Google Shape;327;p41"/>
          <p:cNvSpPr txBox="1"/>
          <p:nvPr>
            <p:ph idx="1" type="body"/>
          </p:nvPr>
        </p:nvSpPr>
        <p:spPr>
          <a:xfrm>
            <a:off x="888167" y="1932692"/>
            <a:ext cx="7931700" cy="3025500"/>
          </a:xfrm>
          <a:prstGeom prst="rect">
            <a:avLst/>
          </a:prstGeom>
          <a:noFill/>
          <a:ln>
            <a:noFill/>
          </a:ln>
        </p:spPr>
        <p:txBody>
          <a:bodyPr anchorCtr="0" anchor="t" bIns="34275" lIns="68575" spcFirstLastPara="1" rIns="68575" wrap="square" tIns="34275">
            <a:noAutofit/>
          </a:bodyPr>
          <a:lstStyle/>
          <a:p>
            <a:pPr indent="-171450" lvl="0" marL="177800" rtl="0" algn="l">
              <a:lnSpc>
                <a:spcPct val="107000"/>
              </a:lnSpc>
              <a:spcBef>
                <a:spcPts val="0"/>
              </a:spcBef>
              <a:spcAft>
                <a:spcPts val="0"/>
              </a:spcAft>
              <a:buClr>
                <a:srgbClr val="1A202C"/>
              </a:buClr>
              <a:buSzPts val="2100"/>
              <a:buChar char="●"/>
            </a:pPr>
            <a:r>
              <a:rPr lang="en">
                <a:solidFill>
                  <a:srgbClr val="1A202C"/>
                </a:solidFill>
                <a:latin typeface="Montserrat"/>
                <a:ea typeface="Montserrat"/>
                <a:cs typeface="Montserrat"/>
                <a:sym typeface="Montserrat"/>
              </a:rPr>
              <a:t>Approximately 40% of the lakes in America are too polluted for fishing, aquatic life, or swimming</a:t>
            </a:r>
            <a:endParaRPr/>
          </a:p>
          <a:p>
            <a:pPr indent="0" lvl="0" marL="0" rtl="0" algn="l">
              <a:lnSpc>
                <a:spcPct val="107000"/>
              </a:lnSpc>
              <a:spcBef>
                <a:spcPts val="600"/>
              </a:spcBef>
              <a:spcAft>
                <a:spcPts val="0"/>
              </a:spcAft>
              <a:buClr>
                <a:schemeClr val="dk1"/>
              </a:buClr>
              <a:buSzPts val="2100"/>
              <a:buNone/>
            </a:pPr>
            <a:r>
              <a:t/>
            </a:r>
            <a:endParaRPr>
              <a:latin typeface="Montserrat"/>
              <a:ea typeface="Montserrat"/>
              <a:cs typeface="Montserrat"/>
              <a:sym typeface="Montserrat"/>
            </a:endParaRPr>
          </a:p>
          <a:p>
            <a:pPr indent="-171450" lvl="0" marL="177800" rtl="0" algn="l">
              <a:lnSpc>
                <a:spcPct val="107000"/>
              </a:lnSpc>
              <a:spcBef>
                <a:spcPts val="600"/>
              </a:spcBef>
              <a:spcAft>
                <a:spcPts val="0"/>
              </a:spcAft>
              <a:buClr>
                <a:srgbClr val="1A202C"/>
              </a:buClr>
              <a:buSzPts val="2100"/>
              <a:buChar char="●"/>
            </a:pPr>
            <a:r>
              <a:rPr lang="en">
                <a:solidFill>
                  <a:srgbClr val="1A202C"/>
                </a:solidFill>
                <a:latin typeface="Montserrat"/>
                <a:ea typeface="Montserrat"/>
                <a:cs typeface="Montserrat"/>
                <a:sym typeface="Montserrat"/>
              </a:rPr>
              <a:t>Each year 1.2 trillion gallons of untreated sewage, stormwater, and industrial waste are dumped into US water</a:t>
            </a:r>
            <a:endParaRPr>
              <a:latin typeface="Montserrat"/>
              <a:ea typeface="Montserrat"/>
              <a:cs typeface="Montserrat"/>
              <a:sym typeface="Montserrat"/>
            </a:endParaRPr>
          </a:p>
        </p:txBody>
      </p:sp>
      <p:sp>
        <p:nvSpPr>
          <p:cNvPr id="328" name="Google Shape;328;p41"/>
          <p:cNvSpPr/>
          <p:nvPr/>
        </p:nvSpPr>
        <p:spPr>
          <a:xfrm>
            <a:off x="628649" y="1136259"/>
            <a:ext cx="9871500" cy="51288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9" name="Google Shape;329;p41"/>
          <p:cNvSpPr/>
          <p:nvPr/>
        </p:nvSpPr>
        <p:spPr>
          <a:xfrm>
            <a:off x="250226" y="4596712"/>
            <a:ext cx="3456900" cy="361500"/>
          </a:xfrm>
          <a:prstGeom prst="roundRect">
            <a:avLst>
              <a:gd fmla="val 16667" name="adj"/>
            </a:avLst>
          </a:prstGeom>
          <a:solidFill>
            <a:srgbClr val="C11E42"/>
          </a:solidFill>
          <a:ln>
            <a:noFill/>
          </a:ln>
          <a:effectLst>
            <a:outerShdw blurRad="406400" rotWithShape="0" algn="ctr" dir="2340000" dist="127000">
              <a:srgbClr val="133964">
                <a:alpha val="486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0" name="Google Shape;330;p41"/>
          <p:cNvSpPr txBox="1"/>
          <p:nvPr/>
        </p:nvSpPr>
        <p:spPr>
          <a:xfrm>
            <a:off x="628650" y="4638929"/>
            <a:ext cx="28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lt1"/>
                </a:solidFill>
                <a:latin typeface="Montserrat Light"/>
                <a:ea typeface="Montserrat Light"/>
                <a:cs typeface="Montserrat Light"/>
                <a:sym typeface="Montserrat Light"/>
              </a:rPr>
              <a:t>Stormwater</a:t>
            </a:r>
            <a:endParaRPr sz="1100"/>
          </a:p>
        </p:txBody>
      </p:sp>
      <p:pic>
        <p:nvPicPr>
          <p:cNvPr id="331" name="Google Shape;331;p41"/>
          <p:cNvPicPr preferRelativeResize="0"/>
          <p:nvPr/>
        </p:nvPicPr>
        <p:blipFill rotWithShape="1">
          <a:blip r:embed="rId3">
            <a:alphaModFix/>
          </a:blip>
          <a:srcRect b="0" l="0" r="0" t="0"/>
          <a:stretch/>
        </p:blipFill>
        <p:spPr>
          <a:xfrm>
            <a:off x="7409914" y="3946580"/>
            <a:ext cx="1454022" cy="9693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2"/>
          <p:cNvPicPr preferRelativeResize="0"/>
          <p:nvPr/>
        </p:nvPicPr>
        <p:blipFill rotWithShape="1">
          <a:blip r:embed="rId3">
            <a:alphaModFix/>
          </a:blip>
          <a:srcRect b="21875" l="0" r="0" t="21875"/>
          <a:stretch/>
        </p:blipFill>
        <p:spPr>
          <a:xfrm>
            <a:off x="0" y="0"/>
            <a:ext cx="9144000" cy="5143500"/>
          </a:xfrm>
          <a:prstGeom prst="rect">
            <a:avLst/>
          </a:prstGeom>
          <a:noFill/>
          <a:ln>
            <a:noFill/>
          </a:ln>
        </p:spPr>
      </p:pic>
      <p:sp>
        <p:nvSpPr>
          <p:cNvPr id="338" name="Google Shape;338;p42"/>
          <p:cNvSpPr/>
          <p:nvPr/>
        </p:nvSpPr>
        <p:spPr>
          <a:xfrm>
            <a:off x="250226" y="4596712"/>
            <a:ext cx="3456900" cy="361500"/>
          </a:xfrm>
          <a:prstGeom prst="roundRect">
            <a:avLst>
              <a:gd fmla="val 16667" name="adj"/>
            </a:avLst>
          </a:prstGeom>
          <a:solidFill>
            <a:srgbClr val="C11E42"/>
          </a:solidFill>
          <a:ln>
            <a:noFill/>
          </a:ln>
          <a:effectLst>
            <a:outerShdw blurRad="406400" rotWithShape="0" algn="ctr" dir="2340000" dist="127000">
              <a:srgbClr val="133964">
                <a:alpha val="486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9" name="Google Shape;339;p42"/>
          <p:cNvSpPr txBox="1"/>
          <p:nvPr/>
        </p:nvSpPr>
        <p:spPr>
          <a:xfrm>
            <a:off x="628650" y="4638929"/>
            <a:ext cx="28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lt1"/>
                </a:solidFill>
                <a:latin typeface="Montserrat Light"/>
                <a:ea typeface="Montserrat Light"/>
                <a:cs typeface="Montserrat Light"/>
                <a:sym typeface="Montserrat Light"/>
              </a:rPr>
              <a:t>Stormwater</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3"/>
          <p:cNvSpPr/>
          <p:nvPr/>
        </p:nvSpPr>
        <p:spPr>
          <a:xfrm>
            <a:off x="250225" y="89597"/>
            <a:ext cx="78867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6" name="Google Shape;346;p43"/>
          <p:cNvSpPr txBox="1"/>
          <p:nvPr/>
        </p:nvSpPr>
        <p:spPr>
          <a:xfrm>
            <a:off x="392328" y="1414859"/>
            <a:ext cx="8751600" cy="3799800"/>
          </a:xfrm>
          <a:prstGeom prst="rect">
            <a:avLst/>
          </a:prstGeom>
          <a:noFill/>
          <a:ln>
            <a:noFill/>
          </a:ln>
        </p:spPr>
        <p:txBody>
          <a:bodyPr anchorCtr="0" anchor="t" bIns="34275" lIns="68575" spcFirstLastPara="1" rIns="68575" wrap="square" tIns="34275">
            <a:normAutofit/>
          </a:bodyPr>
          <a:lstStyle/>
          <a:p>
            <a:pPr indent="0" lvl="0" marL="12700" marR="0" rtl="0" algn="l">
              <a:lnSpc>
                <a:spcPct val="100000"/>
              </a:lnSpc>
              <a:spcBef>
                <a:spcPts val="0"/>
              </a:spcBef>
              <a:spcAft>
                <a:spcPts val="0"/>
              </a:spcAft>
              <a:buClr>
                <a:srgbClr val="06686D"/>
              </a:buClr>
              <a:buSzPts val="1400"/>
              <a:buFont typeface="Arial"/>
              <a:buNone/>
            </a:pPr>
            <a:r>
              <a:t/>
            </a:r>
            <a:endParaRPr sz="1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ts val="1400"/>
              <a:buFont typeface="Arial"/>
              <a:buNone/>
            </a:pPr>
            <a:r>
              <a:t/>
            </a:r>
            <a:endParaRPr sz="1500">
              <a:solidFill>
                <a:schemeClr val="dk1"/>
              </a:solidFill>
              <a:latin typeface="Montserrat"/>
              <a:ea typeface="Montserrat"/>
              <a:cs typeface="Montserrat"/>
              <a:sym typeface="Montserrat"/>
            </a:endParaRPr>
          </a:p>
          <a:p>
            <a:pPr indent="0" lvl="0" marL="12700" marR="0" rtl="0" algn="ctr">
              <a:lnSpc>
                <a:spcPct val="100000"/>
              </a:lnSpc>
              <a:spcBef>
                <a:spcPts val="0"/>
              </a:spcBef>
              <a:spcAft>
                <a:spcPts val="0"/>
              </a:spcAft>
              <a:buClr>
                <a:srgbClr val="06686D"/>
              </a:buClr>
              <a:buSzPts val="5700"/>
              <a:buFont typeface="Arial"/>
              <a:buNone/>
            </a:pPr>
            <a:r>
              <a:t/>
            </a:r>
            <a:endParaRPr sz="6000">
              <a:solidFill>
                <a:schemeClr val="dk1"/>
              </a:solidFill>
              <a:latin typeface="Montserrat"/>
              <a:ea typeface="Montserrat"/>
              <a:cs typeface="Montserrat"/>
              <a:sym typeface="Montserrat"/>
            </a:endParaRPr>
          </a:p>
          <a:p>
            <a:pPr indent="0" lvl="0" marL="12700" marR="0" rtl="0" algn="ctr">
              <a:lnSpc>
                <a:spcPct val="100000"/>
              </a:lnSpc>
              <a:spcBef>
                <a:spcPts val="0"/>
              </a:spcBef>
              <a:spcAft>
                <a:spcPts val="0"/>
              </a:spcAft>
              <a:buClr>
                <a:srgbClr val="06686D"/>
              </a:buClr>
              <a:buSzPts val="2800"/>
              <a:buFont typeface="Arial"/>
              <a:buNone/>
            </a:pPr>
            <a:r>
              <a:rPr lang="en" sz="3000">
                <a:solidFill>
                  <a:schemeClr val="dk1"/>
                </a:solidFill>
                <a:latin typeface="Montserrat"/>
                <a:ea typeface="Montserrat"/>
                <a:cs typeface="Montserrat"/>
                <a:sym typeface="Montserrat"/>
              </a:rPr>
              <a:t>Kyle’s MS4 Stormwater Program</a:t>
            </a:r>
            <a:endParaRPr sz="1100"/>
          </a:p>
        </p:txBody>
      </p:sp>
      <p:sp>
        <p:nvSpPr>
          <p:cNvPr id="347" name="Google Shape;347;p43"/>
          <p:cNvSpPr/>
          <p:nvPr/>
        </p:nvSpPr>
        <p:spPr>
          <a:xfrm>
            <a:off x="250226" y="4596712"/>
            <a:ext cx="3456900" cy="361500"/>
          </a:xfrm>
          <a:prstGeom prst="roundRect">
            <a:avLst>
              <a:gd fmla="val 16667" name="adj"/>
            </a:avLst>
          </a:prstGeom>
          <a:solidFill>
            <a:srgbClr val="C11E42"/>
          </a:solidFill>
          <a:ln>
            <a:noFill/>
          </a:ln>
          <a:effectLst>
            <a:outerShdw blurRad="406400" rotWithShape="0" algn="ctr" dir="2340000" dist="127000">
              <a:srgbClr val="133964">
                <a:alpha val="486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8" name="Google Shape;348;p43"/>
          <p:cNvSpPr txBox="1"/>
          <p:nvPr/>
        </p:nvSpPr>
        <p:spPr>
          <a:xfrm>
            <a:off x="628650" y="4638929"/>
            <a:ext cx="28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lt1"/>
                </a:solidFill>
                <a:latin typeface="Montserrat Light"/>
                <a:ea typeface="Montserrat Light"/>
                <a:cs typeface="Montserrat Light"/>
                <a:sym typeface="Montserrat Light"/>
              </a:rPr>
              <a:t>Stormwater</a:t>
            </a:r>
            <a:endParaRPr sz="1100"/>
          </a:p>
        </p:txBody>
      </p:sp>
      <p:sp>
        <p:nvSpPr>
          <p:cNvPr id="349" name="Google Shape;349;p43"/>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0" name="Google Shape;350;p43"/>
          <p:cNvSpPr txBox="1"/>
          <p:nvPr/>
        </p:nvSpPr>
        <p:spPr>
          <a:xfrm>
            <a:off x="619382" y="89597"/>
            <a:ext cx="7886700" cy="7965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Program</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4"/>
          <p:cNvSpPr/>
          <p:nvPr/>
        </p:nvSpPr>
        <p:spPr>
          <a:xfrm>
            <a:off x="250225" y="89597"/>
            <a:ext cx="81903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7" name="Google Shape;357;p44"/>
          <p:cNvSpPr txBox="1"/>
          <p:nvPr/>
        </p:nvSpPr>
        <p:spPr>
          <a:xfrm>
            <a:off x="506781" y="1658122"/>
            <a:ext cx="8483100" cy="3799800"/>
          </a:xfrm>
          <a:prstGeom prst="rect">
            <a:avLst/>
          </a:prstGeom>
          <a:noFill/>
          <a:ln>
            <a:noFill/>
          </a:ln>
        </p:spPr>
        <p:txBody>
          <a:bodyPr anchorCtr="0" anchor="t" bIns="34275" lIns="68575" spcFirstLastPara="1" rIns="68575" wrap="square" tIns="34275">
            <a:normAutofit fontScale="55000" lnSpcReduction="10000"/>
          </a:bodyPr>
          <a:lstStyle/>
          <a:p>
            <a:pPr indent="0" lvl="0" marL="12700" marR="0" rtl="0" algn="l">
              <a:lnSpc>
                <a:spcPct val="100000"/>
              </a:lnSpc>
              <a:spcBef>
                <a:spcPts val="0"/>
              </a:spcBef>
              <a:spcAft>
                <a:spcPts val="0"/>
              </a:spcAft>
              <a:buClr>
                <a:srgbClr val="06686D"/>
              </a:buClr>
              <a:buSzPct val="93333"/>
              <a:buFont typeface="Arial"/>
              <a:buNone/>
            </a:pPr>
            <a:r>
              <a:t/>
            </a:r>
            <a:endParaRPr b="1" sz="1500" u="sng">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ct val="92000"/>
              <a:buFont typeface="Arial"/>
              <a:buNone/>
            </a:pPr>
            <a:r>
              <a:rPr b="1" lang="en" sz="2500" u="sng">
                <a:solidFill>
                  <a:schemeClr val="dk1"/>
                </a:solidFill>
                <a:latin typeface="Montserrat"/>
                <a:ea typeface="Montserrat"/>
                <a:cs typeface="Montserrat"/>
                <a:sym typeface="Montserrat"/>
              </a:rPr>
              <a:t>Level 1</a:t>
            </a:r>
            <a:endParaRPr sz="1100"/>
          </a:p>
          <a:p>
            <a:pPr indent="0" lvl="0" marL="12700" marR="0" rtl="0" algn="l">
              <a:lnSpc>
                <a:spcPct val="100000"/>
              </a:lnSpc>
              <a:spcBef>
                <a:spcPts val="0"/>
              </a:spcBef>
              <a:spcAft>
                <a:spcPts val="0"/>
              </a:spcAft>
              <a:buClr>
                <a:srgbClr val="06686D"/>
              </a:buClr>
              <a:buSzPct val="92000"/>
              <a:buFont typeface="Arial"/>
              <a:buNone/>
            </a:pPr>
            <a:r>
              <a:t/>
            </a:r>
            <a:endParaRPr sz="2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ct val="92000"/>
              <a:buFont typeface="Arial"/>
              <a:buNone/>
            </a:pPr>
            <a:r>
              <a:rPr lang="en" sz="2500">
                <a:solidFill>
                  <a:schemeClr val="dk1"/>
                </a:solidFill>
                <a:latin typeface="Montserrat"/>
                <a:ea typeface="Montserrat"/>
                <a:cs typeface="Montserrat"/>
                <a:sym typeface="Montserrat"/>
              </a:rPr>
              <a:t>Operators of traditional small MS4s that serve a population of less than 10,000 within a UA.</a:t>
            </a:r>
            <a:endParaRPr sz="1100"/>
          </a:p>
          <a:p>
            <a:pPr indent="0" lvl="0" marL="12700" marR="0" rtl="0" algn="l">
              <a:lnSpc>
                <a:spcPct val="100000"/>
              </a:lnSpc>
              <a:spcBef>
                <a:spcPts val="0"/>
              </a:spcBef>
              <a:spcAft>
                <a:spcPts val="0"/>
              </a:spcAft>
              <a:buClr>
                <a:srgbClr val="06686D"/>
              </a:buClr>
              <a:buSzPct val="92000"/>
              <a:buFont typeface="Arial"/>
              <a:buNone/>
            </a:pPr>
            <a:r>
              <a:t/>
            </a:r>
            <a:endParaRPr sz="2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ct val="92000"/>
              <a:buFont typeface="Arial"/>
              <a:buNone/>
            </a:pPr>
            <a:r>
              <a:rPr b="1" lang="en" sz="2500" u="sng">
                <a:solidFill>
                  <a:schemeClr val="dk1"/>
                </a:solidFill>
                <a:latin typeface="Montserrat"/>
                <a:ea typeface="Montserrat"/>
                <a:cs typeface="Montserrat"/>
                <a:sym typeface="Montserrat"/>
              </a:rPr>
              <a:t>Level 2</a:t>
            </a:r>
            <a:endParaRPr sz="1100"/>
          </a:p>
          <a:p>
            <a:pPr indent="0" lvl="0" marL="12700" marR="0" rtl="0" algn="l">
              <a:lnSpc>
                <a:spcPct val="100000"/>
              </a:lnSpc>
              <a:spcBef>
                <a:spcPts val="0"/>
              </a:spcBef>
              <a:spcAft>
                <a:spcPts val="0"/>
              </a:spcAft>
              <a:buClr>
                <a:srgbClr val="06686D"/>
              </a:buClr>
              <a:buSzPct val="92000"/>
              <a:buFont typeface="Arial"/>
              <a:buNone/>
            </a:pPr>
            <a:r>
              <a:t/>
            </a:r>
            <a:endParaRPr sz="2500">
              <a:solidFill>
                <a:schemeClr val="dk1"/>
              </a:solidFill>
              <a:latin typeface="Montserrat"/>
              <a:ea typeface="Montserrat"/>
              <a:cs typeface="Montserrat"/>
              <a:sym typeface="Montserrat"/>
            </a:endParaRPr>
          </a:p>
          <a:p>
            <a:pPr indent="0" lvl="0" marL="12700" marR="0" rtl="0" algn="l">
              <a:lnSpc>
                <a:spcPct val="120000"/>
              </a:lnSpc>
              <a:spcBef>
                <a:spcPts val="0"/>
              </a:spcBef>
              <a:spcAft>
                <a:spcPts val="0"/>
              </a:spcAft>
              <a:buClr>
                <a:srgbClr val="06686D"/>
              </a:buClr>
              <a:buSzPct val="92000"/>
              <a:buFont typeface="Arial"/>
              <a:buNone/>
            </a:pPr>
            <a:r>
              <a:rPr lang="en" sz="2500">
                <a:solidFill>
                  <a:schemeClr val="dk1"/>
                </a:solidFill>
                <a:latin typeface="Montserrat"/>
                <a:ea typeface="Montserrat"/>
                <a:cs typeface="Montserrat"/>
                <a:sym typeface="Montserrat"/>
              </a:rPr>
              <a:t>Operators of traditional small MS4s that serve a population of at least 10,000 but less than 40,000 within a UA. </a:t>
            </a:r>
            <a:endParaRPr sz="1100"/>
          </a:p>
          <a:p>
            <a:pPr indent="0" lvl="0" marL="12700" marR="0" rtl="0" algn="l">
              <a:lnSpc>
                <a:spcPct val="120000"/>
              </a:lnSpc>
              <a:spcBef>
                <a:spcPts val="0"/>
              </a:spcBef>
              <a:spcAft>
                <a:spcPts val="0"/>
              </a:spcAft>
              <a:buClr>
                <a:srgbClr val="06686D"/>
              </a:buClr>
              <a:buSzPct val="92000"/>
              <a:buFont typeface="Arial"/>
              <a:buNone/>
            </a:pPr>
            <a:r>
              <a:t/>
            </a:r>
            <a:endParaRPr b="1" sz="2500" u="sng">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ct val="92000"/>
              <a:buFont typeface="Arial"/>
              <a:buNone/>
            </a:pPr>
            <a:r>
              <a:rPr b="1" lang="en" sz="2500" u="sng">
                <a:solidFill>
                  <a:schemeClr val="dk1"/>
                </a:solidFill>
                <a:latin typeface="Montserrat"/>
                <a:ea typeface="Montserrat"/>
                <a:cs typeface="Montserrat"/>
                <a:sym typeface="Montserrat"/>
              </a:rPr>
              <a:t>Level 3</a:t>
            </a:r>
            <a:endParaRPr sz="1100"/>
          </a:p>
          <a:p>
            <a:pPr indent="0" lvl="0" marL="12700" marR="0" rtl="0" algn="l">
              <a:lnSpc>
                <a:spcPct val="100000"/>
              </a:lnSpc>
              <a:spcBef>
                <a:spcPts val="0"/>
              </a:spcBef>
              <a:spcAft>
                <a:spcPts val="0"/>
              </a:spcAft>
              <a:buClr>
                <a:srgbClr val="06686D"/>
              </a:buClr>
              <a:buSzPct val="92000"/>
              <a:buFont typeface="Arial"/>
              <a:buNone/>
            </a:pPr>
            <a:r>
              <a:t/>
            </a:r>
            <a:endParaRPr sz="2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ct val="92000"/>
              <a:buFont typeface="Arial"/>
              <a:buNone/>
            </a:pPr>
            <a:r>
              <a:rPr lang="en" sz="2500">
                <a:solidFill>
                  <a:schemeClr val="dk1"/>
                </a:solidFill>
                <a:latin typeface="Montserrat"/>
                <a:ea typeface="Montserrat"/>
                <a:cs typeface="Montserrat"/>
                <a:sym typeface="Montserrat"/>
              </a:rPr>
              <a:t>Operators of traditional small MS4s that serve a population of at least 40,000 but less than 100,000 within a UA.</a:t>
            </a:r>
            <a:endParaRPr sz="1100"/>
          </a:p>
          <a:p>
            <a:pPr indent="0" lvl="0" marL="12700" marR="0" rtl="0" algn="l">
              <a:lnSpc>
                <a:spcPct val="100000"/>
              </a:lnSpc>
              <a:spcBef>
                <a:spcPts val="0"/>
              </a:spcBef>
              <a:spcAft>
                <a:spcPts val="0"/>
              </a:spcAft>
              <a:buClr>
                <a:srgbClr val="06686D"/>
              </a:buClr>
              <a:buSzPct val="92000"/>
              <a:buFont typeface="Arial"/>
              <a:buNone/>
            </a:pPr>
            <a:r>
              <a:t/>
            </a:r>
            <a:endParaRPr sz="2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ct val="92000"/>
              <a:buFont typeface="Arial"/>
              <a:buNone/>
            </a:pPr>
            <a:r>
              <a:rPr b="1" lang="en" sz="2500" u="sng">
                <a:solidFill>
                  <a:schemeClr val="dk1"/>
                </a:solidFill>
                <a:latin typeface="Montserrat"/>
                <a:ea typeface="Montserrat"/>
                <a:cs typeface="Montserrat"/>
                <a:sym typeface="Montserrat"/>
              </a:rPr>
              <a:t>Level 4</a:t>
            </a:r>
            <a:endParaRPr sz="1100"/>
          </a:p>
          <a:p>
            <a:pPr indent="0" lvl="0" marL="12700" marR="0" rtl="0" algn="l">
              <a:lnSpc>
                <a:spcPct val="100000"/>
              </a:lnSpc>
              <a:spcBef>
                <a:spcPts val="0"/>
              </a:spcBef>
              <a:spcAft>
                <a:spcPts val="0"/>
              </a:spcAft>
              <a:buClr>
                <a:srgbClr val="06686D"/>
              </a:buClr>
              <a:buSzPct val="92000"/>
              <a:buFont typeface="Arial"/>
              <a:buNone/>
            </a:pPr>
            <a:r>
              <a:t/>
            </a:r>
            <a:endParaRPr sz="2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ct val="92000"/>
              <a:buFont typeface="Arial"/>
              <a:buNone/>
            </a:pPr>
            <a:r>
              <a:rPr lang="en" sz="2500">
                <a:solidFill>
                  <a:schemeClr val="dk1"/>
                </a:solidFill>
                <a:latin typeface="Montserrat"/>
                <a:ea typeface="Montserrat"/>
                <a:cs typeface="Montserrat"/>
                <a:sym typeface="Montserrat"/>
              </a:rPr>
              <a:t>Operators of traditional small MS4s that serve a population of 100,000 or more within a UA.</a:t>
            </a:r>
            <a:endParaRPr sz="1100"/>
          </a:p>
        </p:txBody>
      </p:sp>
      <p:sp>
        <p:nvSpPr>
          <p:cNvPr id="358" name="Google Shape;358;p44"/>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9" name="Google Shape;359;p44"/>
          <p:cNvSpPr txBox="1"/>
          <p:nvPr/>
        </p:nvSpPr>
        <p:spPr>
          <a:xfrm>
            <a:off x="315828" y="89597"/>
            <a:ext cx="8436000" cy="948300"/>
          </a:xfrm>
          <a:prstGeom prst="rect">
            <a:avLst/>
          </a:prstGeom>
          <a:noFill/>
          <a:ln>
            <a:noFill/>
          </a:ln>
        </p:spPr>
        <p:txBody>
          <a:bodyPr anchorCtr="0" anchor="ctr" bIns="34275" lIns="68575" spcFirstLastPara="1" rIns="68575" wrap="square" tIns="34275">
            <a:normAutofit lnSpcReduction="10000"/>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Management Program Requirements</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7"/>
          <p:cNvSpPr txBox="1"/>
          <p:nvPr>
            <p:ph type="title"/>
          </p:nvPr>
        </p:nvSpPr>
        <p:spPr>
          <a:xfrm>
            <a:off x="727650" y="1247925"/>
            <a:ext cx="7688700" cy="109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t>New Members and Alternates</a:t>
            </a:r>
            <a:endParaRPr sz="3400"/>
          </a:p>
        </p:txBody>
      </p:sp>
      <p:sp>
        <p:nvSpPr>
          <p:cNvPr id="218" name="Google Shape;218;p27"/>
          <p:cNvSpPr txBox="1"/>
          <p:nvPr>
            <p:ph idx="1" type="body"/>
          </p:nvPr>
        </p:nvSpPr>
        <p:spPr>
          <a:xfrm>
            <a:off x="727650" y="1792850"/>
            <a:ext cx="4144800" cy="287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Let us vote in new members to the Steering Committee and selected alternates.</a:t>
            </a:r>
            <a:endParaRPr>
              <a:solidFill>
                <a:schemeClr val="dk2"/>
              </a:solidFill>
            </a:endParaRPr>
          </a:p>
          <a:p>
            <a:pPr indent="0" lvl="0" marL="0" rtl="0" algn="l">
              <a:lnSpc>
                <a:spcPct val="100000"/>
              </a:lnSpc>
              <a:spcBef>
                <a:spcPts val="1600"/>
              </a:spcBef>
              <a:spcAft>
                <a:spcPts val="0"/>
              </a:spcAft>
              <a:buNone/>
            </a:pPr>
            <a:r>
              <a:rPr lang="en">
                <a:solidFill>
                  <a:schemeClr val="dk2"/>
                </a:solidFill>
              </a:rPr>
              <a:t>Steering </a:t>
            </a:r>
            <a:r>
              <a:rPr lang="en">
                <a:solidFill>
                  <a:schemeClr val="dk2"/>
                </a:solidFill>
              </a:rPr>
              <a:t>Committee</a:t>
            </a:r>
            <a:r>
              <a:rPr lang="en">
                <a:solidFill>
                  <a:schemeClr val="dk2"/>
                </a:solidFill>
              </a:rPr>
              <a:t> Members </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Karen Gallaher, City of Uhland</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BJ Westmoreland, Caldwell County</a:t>
            </a:r>
            <a:endParaRPr>
              <a:solidFill>
                <a:schemeClr val="dk2"/>
              </a:solidFill>
            </a:endParaRPr>
          </a:p>
          <a:p>
            <a:pPr indent="0" lvl="0" marL="0" rtl="0" algn="l">
              <a:spcBef>
                <a:spcPts val="1600"/>
              </a:spcBef>
              <a:spcAft>
                <a:spcPts val="0"/>
              </a:spcAft>
              <a:buNone/>
            </a:pPr>
            <a:r>
              <a:rPr lang="en">
                <a:solidFill>
                  <a:schemeClr val="dk2"/>
                </a:solidFill>
              </a:rPr>
              <a:t>Alternates </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Alan Burkland, Plum Creek Conservation District</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Keshav Gnawali,  City of Kyle</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Hoppy Haden, Caldwell County</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Marla Heger, Caldwell-Travis SWCD</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Richard Steinbrink, Hays SWCD</a:t>
            </a:r>
            <a:endParaRPr>
              <a:solidFill>
                <a:schemeClr val="dk2"/>
              </a:solidFill>
            </a:endParaRPr>
          </a:p>
          <a:p>
            <a:pPr indent="0" lvl="0" marL="457200" rtl="0" algn="l">
              <a:spcBef>
                <a:spcPts val="1600"/>
              </a:spcBef>
              <a:spcAft>
                <a:spcPts val="0"/>
              </a:spcAft>
              <a:buNone/>
            </a:pPr>
            <a:r>
              <a:t/>
            </a:r>
            <a:endParaRPr>
              <a:solidFill>
                <a:schemeClr val="dk2"/>
              </a:solidFill>
            </a:endParaRPr>
          </a:p>
          <a:p>
            <a:pPr indent="0" lvl="0" marL="0" rtl="0" algn="l">
              <a:spcBef>
                <a:spcPts val="1600"/>
              </a:spcBef>
              <a:spcAft>
                <a:spcPts val="1600"/>
              </a:spcAft>
              <a:buNone/>
            </a:pPr>
            <a:r>
              <a:t/>
            </a:r>
            <a:endParaRPr>
              <a:solidFill>
                <a:schemeClr val="dk2"/>
              </a:solidFill>
            </a:endParaRPr>
          </a:p>
        </p:txBody>
      </p:sp>
      <p:pic>
        <p:nvPicPr>
          <p:cNvPr id="219" name="Google Shape;219;p27"/>
          <p:cNvPicPr preferRelativeResize="0"/>
          <p:nvPr/>
        </p:nvPicPr>
        <p:blipFill>
          <a:blip r:embed="rId3">
            <a:alphaModFix/>
          </a:blip>
          <a:stretch>
            <a:fillRect/>
          </a:stretch>
        </p:blipFill>
        <p:spPr>
          <a:xfrm>
            <a:off x="4915901" y="2182375"/>
            <a:ext cx="3652875" cy="2184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5"/>
          <p:cNvSpPr/>
          <p:nvPr/>
        </p:nvSpPr>
        <p:spPr>
          <a:xfrm>
            <a:off x="250225" y="89597"/>
            <a:ext cx="81903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6" name="Google Shape;366;p45"/>
          <p:cNvSpPr txBox="1"/>
          <p:nvPr/>
        </p:nvSpPr>
        <p:spPr>
          <a:xfrm>
            <a:off x="661086" y="1174632"/>
            <a:ext cx="8483100" cy="3799800"/>
          </a:xfrm>
          <a:prstGeom prst="rect">
            <a:avLst/>
          </a:prstGeom>
          <a:noFill/>
          <a:ln>
            <a:noFill/>
          </a:ln>
        </p:spPr>
        <p:txBody>
          <a:bodyPr anchorCtr="0" anchor="t" bIns="34275" lIns="68575" spcFirstLastPara="1" rIns="68575" wrap="square" tIns="34275">
            <a:normAutofit/>
          </a:bodyPr>
          <a:lstStyle/>
          <a:p>
            <a:pPr indent="0" lvl="0" marL="12700" marR="0" rtl="0" algn="l">
              <a:lnSpc>
                <a:spcPct val="100000"/>
              </a:lnSpc>
              <a:spcBef>
                <a:spcPts val="0"/>
              </a:spcBef>
              <a:spcAft>
                <a:spcPts val="0"/>
              </a:spcAft>
              <a:buClr>
                <a:srgbClr val="06686D"/>
              </a:buClr>
              <a:buSzPts val="1400"/>
              <a:buFont typeface="Arial"/>
              <a:buNone/>
            </a:pPr>
            <a:r>
              <a:t/>
            </a:r>
            <a:endParaRPr sz="1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ts val="2000"/>
              <a:buFont typeface="Arial"/>
              <a:buNone/>
            </a:pPr>
            <a:r>
              <a:rPr b="1" lang="en" sz="2100" u="sng">
                <a:solidFill>
                  <a:schemeClr val="dk1"/>
                </a:solidFill>
                <a:latin typeface="Montserrat"/>
                <a:ea typeface="Montserrat"/>
                <a:cs typeface="Montserrat"/>
                <a:sym typeface="Montserrat"/>
              </a:rPr>
              <a:t>5 Minimum Control Measures:</a:t>
            </a:r>
            <a:endParaRPr sz="1100"/>
          </a:p>
          <a:p>
            <a:pPr indent="-349250" lvl="0" marL="355600" marR="0" rtl="0" algn="l">
              <a:lnSpc>
                <a:spcPct val="100000"/>
              </a:lnSpc>
              <a:spcBef>
                <a:spcPts val="0"/>
              </a:spcBef>
              <a:spcAft>
                <a:spcPts val="0"/>
              </a:spcAft>
              <a:buClr>
                <a:srgbClr val="06686D"/>
              </a:buClr>
              <a:buSzPts val="1700"/>
              <a:buFont typeface="Arial"/>
              <a:buChar char="•"/>
            </a:pPr>
            <a:r>
              <a:rPr lang="en" sz="1800">
                <a:solidFill>
                  <a:schemeClr val="dk1"/>
                </a:solidFill>
                <a:latin typeface="Montserrat"/>
                <a:ea typeface="Montserrat"/>
                <a:cs typeface="Montserrat"/>
                <a:sym typeface="Montserrat"/>
              </a:rPr>
              <a:t>Public Education, Outreach, and Involvement</a:t>
            </a:r>
            <a:endParaRPr sz="1100"/>
          </a:p>
          <a:p>
            <a:pPr indent="-349250" lvl="0" marL="355600" marR="0" rtl="0" algn="l">
              <a:lnSpc>
                <a:spcPct val="100000"/>
              </a:lnSpc>
              <a:spcBef>
                <a:spcPts val="0"/>
              </a:spcBef>
              <a:spcAft>
                <a:spcPts val="0"/>
              </a:spcAft>
              <a:buClr>
                <a:srgbClr val="06686D"/>
              </a:buClr>
              <a:buSzPts val="1700"/>
              <a:buFont typeface="Arial"/>
              <a:buChar char="•"/>
            </a:pPr>
            <a:r>
              <a:rPr lang="en" sz="1800">
                <a:solidFill>
                  <a:schemeClr val="dk1"/>
                </a:solidFill>
                <a:latin typeface="Montserrat"/>
                <a:ea typeface="Montserrat"/>
                <a:cs typeface="Montserrat"/>
                <a:sym typeface="Montserrat"/>
              </a:rPr>
              <a:t>Illicit Discharge Detection and Elimination (IDDE)</a:t>
            </a:r>
            <a:endParaRPr sz="1100"/>
          </a:p>
          <a:p>
            <a:pPr indent="-349250" lvl="0" marL="355600" marR="0" rtl="0" algn="l">
              <a:lnSpc>
                <a:spcPct val="100000"/>
              </a:lnSpc>
              <a:spcBef>
                <a:spcPts val="0"/>
              </a:spcBef>
              <a:spcAft>
                <a:spcPts val="0"/>
              </a:spcAft>
              <a:buClr>
                <a:srgbClr val="06686D"/>
              </a:buClr>
              <a:buSzPts val="1700"/>
              <a:buFont typeface="Arial"/>
              <a:buChar char="•"/>
            </a:pPr>
            <a:r>
              <a:rPr lang="en" sz="1800">
                <a:solidFill>
                  <a:schemeClr val="dk1"/>
                </a:solidFill>
                <a:latin typeface="Montserrat"/>
                <a:ea typeface="Montserrat"/>
                <a:cs typeface="Montserrat"/>
                <a:sym typeface="Montserrat"/>
              </a:rPr>
              <a:t>Construction Site Stormwater Runoff Control</a:t>
            </a:r>
            <a:endParaRPr sz="1100"/>
          </a:p>
          <a:p>
            <a:pPr indent="-349250" lvl="0" marL="355600" marR="0" rtl="0" algn="l">
              <a:lnSpc>
                <a:spcPct val="100000"/>
              </a:lnSpc>
              <a:spcBef>
                <a:spcPts val="0"/>
              </a:spcBef>
              <a:spcAft>
                <a:spcPts val="0"/>
              </a:spcAft>
              <a:buClr>
                <a:srgbClr val="06686D"/>
              </a:buClr>
              <a:buSzPts val="1700"/>
              <a:buFont typeface="Arial"/>
              <a:buChar char="•"/>
            </a:pPr>
            <a:r>
              <a:rPr lang="en" sz="1800">
                <a:solidFill>
                  <a:schemeClr val="dk1"/>
                </a:solidFill>
                <a:latin typeface="Montserrat"/>
                <a:ea typeface="Montserrat"/>
                <a:cs typeface="Montserrat"/>
                <a:sym typeface="Montserrat"/>
              </a:rPr>
              <a:t>Post Construction Stormwater Management in New Development and Redevelopment</a:t>
            </a:r>
            <a:endParaRPr sz="1100"/>
          </a:p>
          <a:p>
            <a:pPr indent="-349250" lvl="0" marL="355600" marR="0" rtl="0" algn="l">
              <a:lnSpc>
                <a:spcPct val="100000"/>
              </a:lnSpc>
              <a:spcBef>
                <a:spcPts val="0"/>
              </a:spcBef>
              <a:spcAft>
                <a:spcPts val="0"/>
              </a:spcAft>
              <a:buClr>
                <a:srgbClr val="06686D"/>
              </a:buClr>
              <a:buSzPts val="1700"/>
              <a:buFont typeface="Arial"/>
              <a:buChar char="•"/>
            </a:pPr>
            <a:r>
              <a:rPr lang="en" sz="1800">
                <a:solidFill>
                  <a:schemeClr val="dk1"/>
                </a:solidFill>
                <a:latin typeface="Montserrat"/>
                <a:ea typeface="Montserrat"/>
                <a:cs typeface="Montserrat"/>
                <a:sym typeface="Montserrat"/>
              </a:rPr>
              <a:t>Pollution Prevention and Good Housekeeping for Municipal Operations</a:t>
            </a:r>
            <a:endParaRPr sz="1100"/>
          </a:p>
          <a:p>
            <a:pPr indent="0" lvl="0" marL="12700" marR="0" rtl="0" algn="l">
              <a:lnSpc>
                <a:spcPct val="100000"/>
              </a:lnSpc>
              <a:spcBef>
                <a:spcPts val="0"/>
              </a:spcBef>
              <a:spcAft>
                <a:spcPts val="0"/>
              </a:spcAft>
              <a:buClr>
                <a:srgbClr val="06686D"/>
              </a:buClr>
              <a:buSzPts val="2000"/>
              <a:buFont typeface="Arial"/>
              <a:buNone/>
            </a:pPr>
            <a:r>
              <a:rPr b="1" lang="en" sz="2100" u="sng">
                <a:solidFill>
                  <a:schemeClr val="dk1"/>
                </a:solidFill>
                <a:latin typeface="Montserrat"/>
                <a:ea typeface="Montserrat"/>
                <a:cs typeface="Montserrat"/>
                <a:sym typeface="Montserrat"/>
              </a:rPr>
              <a:t>Best Management Practices:</a:t>
            </a:r>
            <a:endParaRPr sz="1100"/>
          </a:p>
          <a:p>
            <a:pPr indent="0" lvl="0" marL="12700" marR="0" rtl="0" algn="l">
              <a:lnSpc>
                <a:spcPct val="100000"/>
              </a:lnSpc>
              <a:spcBef>
                <a:spcPts val="0"/>
              </a:spcBef>
              <a:spcAft>
                <a:spcPts val="0"/>
              </a:spcAft>
              <a:buClr>
                <a:srgbClr val="06686D"/>
              </a:buClr>
              <a:buSzPts val="1700"/>
              <a:buFont typeface="Arial"/>
              <a:buNone/>
            </a:pPr>
            <a:r>
              <a:rPr lang="en" sz="1800">
                <a:solidFill>
                  <a:schemeClr val="dk1"/>
                </a:solidFill>
                <a:latin typeface="Montserrat"/>
                <a:ea typeface="Montserrat"/>
                <a:cs typeface="Montserrat"/>
                <a:sym typeface="Montserrat"/>
              </a:rPr>
              <a:t>The City has 34 BMPs required for compliance with the City’s program</a:t>
            </a:r>
            <a:endParaRPr sz="1100"/>
          </a:p>
          <a:p>
            <a:pPr indent="0" lvl="0" marL="12700" marR="0" rtl="0" algn="l">
              <a:lnSpc>
                <a:spcPct val="100000"/>
              </a:lnSpc>
              <a:spcBef>
                <a:spcPts val="0"/>
              </a:spcBef>
              <a:spcAft>
                <a:spcPts val="0"/>
              </a:spcAft>
              <a:buClr>
                <a:srgbClr val="06686D"/>
              </a:buClr>
              <a:buSzPts val="1700"/>
              <a:buFont typeface="Arial"/>
              <a:buNone/>
            </a:pPr>
            <a:r>
              <a:t/>
            </a:r>
            <a:endParaRPr sz="1800">
              <a:solidFill>
                <a:schemeClr val="dk1"/>
              </a:solidFill>
              <a:latin typeface="Montserrat"/>
              <a:ea typeface="Montserrat"/>
              <a:cs typeface="Montserrat"/>
              <a:sym typeface="Montserrat"/>
            </a:endParaRPr>
          </a:p>
        </p:txBody>
      </p:sp>
      <p:sp>
        <p:nvSpPr>
          <p:cNvPr id="367" name="Google Shape;367;p45"/>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8" name="Google Shape;368;p45"/>
          <p:cNvSpPr txBox="1"/>
          <p:nvPr/>
        </p:nvSpPr>
        <p:spPr>
          <a:xfrm>
            <a:off x="315828" y="89597"/>
            <a:ext cx="8436000" cy="948300"/>
          </a:xfrm>
          <a:prstGeom prst="rect">
            <a:avLst/>
          </a:prstGeom>
          <a:noFill/>
          <a:ln>
            <a:noFill/>
          </a:ln>
        </p:spPr>
        <p:txBody>
          <a:bodyPr anchorCtr="0" anchor="ctr" bIns="34275" lIns="68575" spcFirstLastPara="1" rIns="68575" wrap="square" tIns="34275">
            <a:normAutofit lnSpcReduction="10000"/>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Management Program Requirements</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6"/>
          <p:cNvSpPr/>
          <p:nvPr/>
        </p:nvSpPr>
        <p:spPr>
          <a:xfrm>
            <a:off x="250225" y="89597"/>
            <a:ext cx="81903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5" name="Google Shape;375;p46"/>
          <p:cNvSpPr txBox="1"/>
          <p:nvPr/>
        </p:nvSpPr>
        <p:spPr>
          <a:xfrm>
            <a:off x="661086" y="1414859"/>
            <a:ext cx="8483100" cy="3799800"/>
          </a:xfrm>
          <a:prstGeom prst="rect">
            <a:avLst/>
          </a:prstGeom>
          <a:noFill/>
          <a:ln>
            <a:noFill/>
          </a:ln>
        </p:spPr>
        <p:txBody>
          <a:bodyPr anchorCtr="0" anchor="t" bIns="34275" lIns="68575" spcFirstLastPara="1" rIns="68575" wrap="square" tIns="34275">
            <a:normAutofit lnSpcReduction="20000"/>
          </a:bodyPr>
          <a:lstStyle/>
          <a:p>
            <a:pPr indent="0" lvl="0" marL="12700" marR="0" rtl="0" algn="l">
              <a:lnSpc>
                <a:spcPct val="100000"/>
              </a:lnSpc>
              <a:spcBef>
                <a:spcPts val="0"/>
              </a:spcBef>
              <a:spcAft>
                <a:spcPts val="0"/>
              </a:spcAft>
              <a:buClr>
                <a:srgbClr val="06686D"/>
              </a:buClr>
              <a:buSzPts val="1400"/>
              <a:buFont typeface="Arial"/>
              <a:buNone/>
            </a:pPr>
            <a:r>
              <a:t/>
            </a:r>
            <a:endParaRPr sz="1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ts val="1700"/>
              <a:buFont typeface="Arial"/>
              <a:buNone/>
            </a:pPr>
            <a:r>
              <a:rPr b="1" lang="en" sz="1800" u="sng">
                <a:solidFill>
                  <a:schemeClr val="dk1"/>
                </a:solidFill>
                <a:latin typeface="Montserrat"/>
                <a:ea typeface="Montserrat"/>
                <a:cs typeface="Montserrat"/>
                <a:sym typeface="Montserrat"/>
              </a:rPr>
              <a:t>Public Education, Outreach, and Involvement</a:t>
            </a:r>
            <a:endParaRPr sz="1100"/>
          </a:p>
          <a:p>
            <a:pPr indent="0" lvl="0" marL="12700" marR="0" rtl="0" algn="l">
              <a:lnSpc>
                <a:spcPct val="100000"/>
              </a:lnSpc>
              <a:spcBef>
                <a:spcPts val="0"/>
              </a:spcBef>
              <a:spcAft>
                <a:spcPts val="0"/>
              </a:spcAft>
              <a:buClr>
                <a:srgbClr val="06686D"/>
              </a:buClr>
              <a:buSzPts val="1700"/>
              <a:buFont typeface="Arial"/>
              <a:buNone/>
            </a:pPr>
            <a:r>
              <a:rPr lang="en" sz="1800">
                <a:solidFill>
                  <a:schemeClr val="dk1"/>
                </a:solidFill>
                <a:latin typeface="Montserrat"/>
                <a:ea typeface="Montserrat"/>
                <a:cs typeface="Montserrat"/>
                <a:sym typeface="Montserrat"/>
              </a:rPr>
              <a:t>Best Management Practices:</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Stormwater Management Page on City Website</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Stormwater Outreach</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Electronic Stormwater Communication</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Storm Drain Inlet Markers</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General Education of City Employees, City Inspectors and Elected and Appointed Officials</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Preconstruction Developer/Builder/Engineer Education</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School Education and Outreach</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Comply with State and Local Public Notice Requirements</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Public Meeting(s)</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Stormwater Hotline and Online Complaint Submission</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Bulk Waste Cleanup and Pickups</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Household Hazardous Waste (HHW) Collection</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City Park Maintenance</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Plum Creek Cleanup</a:t>
            </a:r>
            <a:endParaRPr sz="1100"/>
          </a:p>
          <a:p>
            <a:pPr indent="-355600" lvl="0" marL="355600" marR="0" rtl="0" algn="l">
              <a:lnSpc>
                <a:spcPct val="100000"/>
              </a:lnSpc>
              <a:spcBef>
                <a:spcPts val="0"/>
              </a:spcBef>
              <a:spcAft>
                <a:spcPts val="0"/>
              </a:spcAft>
              <a:buClr>
                <a:srgbClr val="06686D"/>
              </a:buClr>
              <a:buSzPts val="1400"/>
              <a:buFont typeface="Calibri"/>
              <a:buAutoNum type="arabicPeriod"/>
            </a:pPr>
            <a:r>
              <a:rPr lang="en" sz="1500">
                <a:solidFill>
                  <a:schemeClr val="dk1"/>
                </a:solidFill>
                <a:latin typeface="Montserrat"/>
                <a:ea typeface="Montserrat"/>
                <a:cs typeface="Montserrat"/>
                <a:sym typeface="Montserrat"/>
              </a:rPr>
              <a:t>Pet Waste</a:t>
            </a:r>
            <a:endParaRPr sz="1100"/>
          </a:p>
        </p:txBody>
      </p:sp>
      <p:sp>
        <p:nvSpPr>
          <p:cNvPr id="376" name="Google Shape;376;p46"/>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7" name="Google Shape;377;p46"/>
          <p:cNvSpPr txBox="1"/>
          <p:nvPr/>
        </p:nvSpPr>
        <p:spPr>
          <a:xfrm>
            <a:off x="315828" y="89597"/>
            <a:ext cx="8436000" cy="948300"/>
          </a:xfrm>
          <a:prstGeom prst="rect">
            <a:avLst/>
          </a:prstGeom>
          <a:noFill/>
          <a:ln>
            <a:noFill/>
          </a:ln>
        </p:spPr>
        <p:txBody>
          <a:bodyPr anchorCtr="0" anchor="ctr" bIns="34275" lIns="68575" spcFirstLastPara="1" rIns="68575" wrap="square" tIns="34275">
            <a:normAutofit lnSpcReduction="10000"/>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Management Program Requirements</a:t>
            </a:r>
            <a:endParaRPr sz="1100"/>
          </a:p>
        </p:txBody>
      </p:sp>
      <p:pic>
        <p:nvPicPr>
          <p:cNvPr id="378" name="Google Shape;378;p46"/>
          <p:cNvPicPr preferRelativeResize="0"/>
          <p:nvPr/>
        </p:nvPicPr>
        <p:blipFill rotWithShape="1">
          <a:blip r:embed="rId3">
            <a:alphaModFix/>
          </a:blip>
          <a:srcRect b="0" l="0" r="0" t="0"/>
          <a:stretch/>
        </p:blipFill>
        <p:spPr>
          <a:xfrm>
            <a:off x="7297649" y="3973026"/>
            <a:ext cx="1454022" cy="9693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7"/>
          <p:cNvSpPr txBox="1"/>
          <p:nvPr>
            <p:ph idx="1" type="body"/>
          </p:nvPr>
        </p:nvSpPr>
        <p:spPr>
          <a:xfrm>
            <a:off x="980327" y="1590370"/>
            <a:ext cx="7913400" cy="33678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t/>
            </a:r>
            <a:endParaRPr>
              <a:latin typeface="Montserrat"/>
              <a:ea typeface="Montserrat"/>
              <a:cs typeface="Montserrat"/>
              <a:sym typeface="Montserrat"/>
            </a:endParaRPr>
          </a:p>
          <a:p>
            <a:pPr indent="0" lvl="0" marL="0" rtl="0" algn="l">
              <a:lnSpc>
                <a:spcPct val="90000"/>
              </a:lnSpc>
              <a:spcBef>
                <a:spcPts val="800"/>
              </a:spcBef>
              <a:spcAft>
                <a:spcPts val="1600"/>
              </a:spcAft>
              <a:buClr>
                <a:schemeClr val="dk1"/>
              </a:buClr>
              <a:buSzPts val="2100"/>
              <a:buNone/>
            </a:pPr>
            <a:r>
              <a:t/>
            </a:r>
            <a:endParaRPr>
              <a:latin typeface="Montserrat"/>
              <a:ea typeface="Montserrat"/>
              <a:cs typeface="Montserrat"/>
              <a:sym typeface="Montserrat"/>
            </a:endParaRPr>
          </a:p>
        </p:txBody>
      </p:sp>
      <p:pic>
        <p:nvPicPr>
          <p:cNvPr id="385" name="Google Shape;385;p47"/>
          <p:cNvPicPr preferRelativeResize="0"/>
          <p:nvPr/>
        </p:nvPicPr>
        <p:blipFill rotWithShape="1">
          <a:blip r:embed="rId3">
            <a:alphaModFix/>
          </a:blip>
          <a:srcRect b="0" l="0" r="0" t="0"/>
          <a:stretch/>
        </p:blipFill>
        <p:spPr>
          <a:xfrm rot="5400000">
            <a:off x="-773027" y="-267706"/>
            <a:ext cx="6184233" cy="4638175"/>
          </a:xfrm>
          <a:prstGeom prst="rect">
            <a:avLst/>
          </a:prstGeom>
          <a:noFill/>
          <a:ln>
            <a:noFill/>
          </a:ln>
        </p:spPr>
      </p:pic>
      <p:pic>
        <p:nvPicPr>
          <p:cNvPr id="386" name="Google Shape;386;p47"/>
          <p:cNvPicPr preferRelativeResize="0"/>
          <p:nvPr/>
        </p:nvPicPr>
        <p:blipFill rotWithShape="1">
          <a:blip r:embed="rId4">
            <a:alphaModFix/>
          </a:blip>
          <a:srcRect b="0" l="0" r="0" t="0"/>
          <a:stretch/>
        </p:blipFill>
        <p:spPr>
          <a:xfrm rot="5400000">
            <a:off x="3887204" y="750972"/>
            <a:ext cx="6007767" cy="4505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8"/>
          <p:cNvPicPr preferRelativeResize="0"/>
          <p:nvPr/>
        </p:nvPicPr>
        <p:blipFill rotWithShape="1">
          <a:blip r:embed="rId3">
            <a:alphaModFix/>
          </a:blip>
          <a:srcRect b="0" l="0" r="0" t="0"/>
          <a:stretch/>
        </p:blipFill>
        <p:spPr>
          <a:xfrm>
            <a:off x="-1" y="0"/>
            <a:ext cx="4572001" cy="2571751"/>
          </a:xfrm>
          <a:prstGeom prst="rect">
            <a:avLst/>
          </a:prstGeom>
          <a:noFill/>
          <a:ln>
            <a:noFill/>
          </a:ln>
        </p:spPr>
      </p:pic>
      <p:pic>
        <p:nvPicPr>
          <p:cNvPr id="393" name="Google Shape;393;p48"/>
          <p:cNvPicPr preferRelativeResize="0"/>
          <p:nvPr/>
        </p:nvPicPr>
        <p:blipFill rotWithShape="1">
          <a:blip r:embed="rId4">
            <a:alphaModFix/>
          </a:blip>
          <a:srcRect b="24998" l="0" r="0" t="0"/>
          <a:stretch/>
        </p:blipFill>
        <p:spPr>
          <a:xfrm>
            <a:off x="4572000" y="0"/>
            <a:ext cx="4572000" cy="2571751"/>
          </a:xfrm>
          <a:prstGeom prst="rect">
            <a:avLst/>
          </a:prstGeom>
          <a:noFill/>
          <a:ln>
            <a:noFill/>
          </a:ln>
        </p:spPr>
      </p:pic>
      <p:pic>
        <p:nvPicPr>
          <p:cNvPr descr="A picture containing outdoor, sky, tree, ground&#10;&#10;Description automatically generated" id="394" name="Google Shape;394;p48"/>
          <p:cNvPicPr preferRelativeResize="0"/>
          <p:nvPr/>
        </p:nvPicPr>
        <p:blipFill rotWithShape="1">
          <a:blip r:embed="rId5">
            <a:alphaModFix/>
          </a:blip>
          <a:srcRect b="0" l="0" r="0" t="0"/>
          <a:stretch/>
        </p:blipFill>
        <p:spPr>
          <a:xfrm>
            <a:off x="-1" y="2571750"/>
            <a:ext cx="3438026" cy="2578519"/>
          </a:xfrm>
          <a:prstGeom prst="rect">
            <a:avLst/>
          </a:prstGeom>
          <a:noFill/>
          <a:ln>
            <a:noFill/>
          </a:ln>
        </p:spPr>
      </p:pic>
      <p:pic>
        <p:nvPicPr>
          <p:cNvPr id="395" name="Google Shape;395;p48"/>
          <p:cNvPicPr preferRelativeResize="0"/>
          <p:nvPr/>
        </p:nvPicPr>
        <p:blipFill rotWithShape="1">
          <a:blip r:embed="rId6">
            <a:alphaModFix/>
          </a:blip>
          <a:srcRect b="0" l="0" r="0" t="0"/>
          <a:stretch/>
        </p:blipFill>
        <p:spPr>
          <a:xfrm>
            <a:off x="3438024" y="1934606"/>
            <a:ext cx="5705975" cy="320889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9"/>
          <p:cNvSpPr/>
          <p:nvPr/>
        </p:nvSpPr>
        <p:spPr>
          <a:xfrm>
            <a:off x="250225" y="89597"/>
            <a:ext cx="81903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2" name="Google Shape;402;p49"/>
          <p:cNvSpPr txBox="1"/>
          <p:nvPr/>
        </p:nvSpPr>
        <p:spPr>
          <a:xfrm>
            <a:off x="661086" y="1414859"/>
            <a:ext cx="8483100" cy="3799800"/>
          </a:xfrm>
          <a:prstGeom prst="rect">
            <a:avLst/>
          </a:prstGeom>
          <a:noFill/>
          <a:ln>
            <a:noFill/>
          </a:ln>
        </p:spPr>
        <p:txBody>
          <a:bodyPr anchorCtr="0" anchor="t" bIns="34275" lIns="68575" spcFirstLastPara="1" rIns="68575" wrap="square" tIns="34275">
            <a:normAutofit/>
          </a:bodyPr>
          <a:lstStyle/>
          <a:p>
            <a:pPr indent="0" lvl="0" marL="12700" marR="0" rtl="0" algn="l">
              <a:lnSpc>
                <a:spcPct val="100000"/>
              </a:lnSpc>
              <a:spcBef>
                <a:spcPts val="0"/>
              </a:spcBef>
              <a:spcAft>
                <a:spcPts val="0"/>
              </a:spcAft>
              <a:buClr>
                <a:srgbClr val="06686D"/>
              </a:buClr>
              <a:buSzPts val="1400"/>
              <a:buFont typeface="Arial"/>
              <a:buNone/>
            </a:pPr>
            <a:r>
              <a:t/>
            </a:r>
            <a:endParaRPr sz="1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ts val="1700"/>
              <a:buFont typeface="Arial"/>
              <a:buNone/>
            </a:pPr>
            <a:r>
              <a:rPr b="1" lang="en" sz="1800" u="sng">
                <a:solidFill>
                  <a:schemeClr val="dk1"/>
                </a:solidFill>
                <a:latin typeface="Montserrat"/>
                <a:ea typeface="Montserrat"/>
                <a:cs typeface="Montserrat"/>
                <a:sym typeface="Montserrat"/>
              </a:rPr>
              <a:t>Illicit Discharge Detection and Elimination (IDDE)</a:t>
            </a:r>
            <a:endParaRPr sz="1100"/>
          </a:p>
          <a:p>
            <a:pPr indent="0" lvl="0" marL="12700" marR="0" rtl="0" algn="l">
              <a:lnSpc>
                <a:spcPct val="100000"/>
              </a:lnSpc>
              <a:spcBef>
                <a:spcPts val="0"/>
              </a:spcBef>
              <a:spcAft>
                <a:spcPts val="0"/>
              </a:spcAft>
              <a:buClr>
                <a:srgbClr val="06686D"/>
              </a:buClr>
              <a:buSzPts val="1700"/>
              <a:buFont typeface="Arial"/>
              <a:buNone/>
            </a:pPr>
            <a:r>
              <a:rPr lang="en" sz="1800">
                <a:solidFill>
                  <a:schemeClr val="dk1"/>
                </a:solidFill>
                <a:latin typeface="Montserrat"/>
                <a:ea typeface="Montserrat"/>
                <a:cs typeface="Montserrat"/>
                <a:sym typeface="Montserrat"/>
              </a:rPr>
              <a:t>Best Management Practices:</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16"/>
            </a:pPr>
            <a:r>
              <a:rPr lang="en" sz="1500">
                <a:solidFill>
                  <a:schemeClr val="dk1"/>
                </a:solidFill>
                <a:latin typeface="Montserrat"/>
                <a:ea typeface="Montserrat"/>
                <a:cs typeface="Montserrat"/>
                <a:sym typeface="Montserrat"/>
              </a:rPr>
              <a:t>Stormwater Map</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16"/>
            </a:pPr>
            <a:r>
              <a:rPr lang="en" sz="1500">
                <a:solidFill>
                  <a:schemeClr val="dk1"/>
                </a:solidFill>
                <a:latin typeface="Montserrat"/>
                <a:ea typeface="Montserrat"/>
                <a:cs typeface="Montserrat"/>
                <a:sym typeface="Montserrat"/>
              </a:rPr>
              <a:t>Illicit Discharge Ordinance</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16"/>
            </a:pPr>
            <a:r>
              <a:rPr lang="en" sz="1500">
                <a:solidFill>
                  <a:schemeClr val="dk1"/>
                </a:solidFill>
                <a:latin typeface="Montserrat"/>
                <a:ea typeface="Montserrat"/>
                <a:cs typeface="Montserrat"/>
                <a:sym typeface="Montserrat"/>
              </a:rPr>
              <a:t>Illicit Discharge Inspections</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16"/>
            </a:pPr>
            <a:r>
              <a:rPr lang="en" sz="1500">
                <a:solidFill>
                  <a:schemeClr val="dk1"/>
                </a:solidFill>
                <a:latin typeface="Montserrat"/>
                <a:ea typeface="Montserrat"/>
                <a:cs typeface="Montserrat"/>
                <a:sym typeface="Montserrat"/>
              </a:rPr>
              <a:t>Sanitary Sewer Line Maintenance and Inspection</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16"/>
            </a:pPr>
            <a:r>
              <a:rPr lang="en" sz="1500">
                <a:solidFill>
                  <a:schemeClr val="dk1"/>
                </a:solidFill>
                <a:latin typeface="Montserrat"/>
                <a:ea typeface="Montserrat"/>
                <a:cs typeface="Montserrat"/>
                <a:sym typeface="Montserrat"/>
              </a:rPr>
              <a:t>Stormwater Sampling</a:t>
            </a:r>
            <a:endParaRPr sz="1100"/>
          </a:p>
        </p:txBody>
      </p:sp>
      <p:sp>
        <p:nvSpPr>
          <p:cNvPr id="403" name="Google Shape;403;p49"/>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4" name="Google Shape;404;p49"/>
          <p:cNvSpPr txBox="1"/>
          <p:nvPr/>
        </p:nvSpPr>
        <p:spPr>
          <a:xfrm>
            <a:off x="315828" y="89597"/>
            <a:ext cx="8436000" cy="948300"/>
          </a:xfrm>
          <a:prstGeom prst="rect">
            <a:avLst/>
          </a:prstGeom>
          <a:noFill/>
          <a:ln>
            <a:noFill/>
          </a:ln>
        </p:spPr>
        <p:txBody>
          <a:bodyPr anchorCtr="0" anchor="ctr" bIns="34275" lIns="68575" spcFirstLastPara="1" rIns="68575" wrap="square" tIns="34275">
            <a:normAutofit lnSpcReduction="10000"/>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Management Program Requirements</a:t>
            </a:r>
            <a:endParaRPr sz="1100"/>
          </a:p>
        </p:txBody>
      </p:sp>
      <p:pic>
        <p:nvPicPr>
          <p:cNvPr id="405" name="Google Shape;405;p49"/>
          <p:cNvPicPr preferRelativeResize="0"/>
          <p:nvPr/>
        </p:nvPicPr>
        <p:blipFill rotWithShape="1">
          <a:blip r:embed="rId3">
            <a:alphaModFix/>
          </a:blip>
          <a:srcRect b="0" l="0" r="0" t="0"/>
          <a:stretch/>
        </p:blipFill>
        <p:spPr>
          <a:xfrm>
            <a:off x="7297649" y="3994319"/>
            <a:ext cx="1454022" cy="9693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50"/>
          <p:cNvPicPr preferRelativeResize="0"/>
          <p:nvPr/>
        </p:nvPicPr>
        <p:blipFill rotWithShape="1">
          <a:blip r:embed="rId3">
            <a:alphaModFix/>
          </a:blip>
          <a:srcRect b="0" l="0" r="0" t="0"/>
          <a:stretch/>
        </p:blipFill>
        <p:spPr>
          <a:xfrm>
            <a:off x="0" y="-952501"/>
            <a:ext cx="4572003" cy="6096004"/>
          </a:xfrm>
          <a:prstGeom prst="rect">
            <a:avLst/>
          </a:prstGeom>
          <a:noFill/>
          <a:ln>
            <a:noFill/>
          </a:ln>
        </p:spPr>
      </p:pic>
      <p:pic>
        <p:nvPicPr>
          <p:cNvPr descr="A picture containing ground, outdoor&#10;&#10;Description automatically generated" id="412" name="Google Shape;412;p50"/>
          <p:cNvPicPr preferRelativeResize="0"/>
          <p:nvPr/>
        </p:nvPicPr>
        <p:blipFill rotWithShape="1">
          <a:blip r:embed="rId4">
            <a:alphaModFix/>
          </a:blip>
          <a:srcRect b="0" l="0" r="0" t="0"/>
          <a:stretch/>
        </p:blipFill>
        <p:spPr>
          <a:xfrm>
            <a:off x="4572000" y="-952501"/>
            <a:ext cx="4572003" cy="60960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1"/>
          <p:cNvSpPr/>
          <p:nvPr/>
        </p:nvSpPr>
        <p:spPr>
          <a:xfrm>
            <a:off x="250225" y="89597"/>
            <a:ext cx="81903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9" name="Google Shape;419;p51"/>
          <p:cNvSpPr txBox="1"/>
          <p:nvPr/>
        </p:nvSpPr>
        <p:spPr>
          <a:xfrm>
            <a:off x="661086" y="1414859"/>
            <a:ext cx="8483100" cy="3799800"/>
          </a:xfrm>
          <a:prstGeom prst="rect">
            <a:avLst/>
          </a:prstGeom>
          <a:noFill/>
          <a:ln>
            <a:noFill/>
          </a:ln>
        </p:spPr>
        <p:txBody>
          <a:bodyPr anchorCtr="0" anchor="t" bIns="34275" lIns="68575" spcFirstLastPara="1" rIns="68575" wrap="square" tIns="34275">
            <a:normAutofit/>
          </a:bodyPr>
          <a:lstStyle/>
          <a:p>
            <a:pPr indent="0" lvl="0" marL="12700" marR="0" rtl="0" algn="l">
              <a:lnSpc>
                <a:spcPct val="100000"/>
              </a:lnSpc>
              <a:spcBef>
                <a:spcPts val="0"/>
              </a:spcBef>
              <a:spcAft>
                <a:spcPts val="0"/>
              </a:spcAft>
              <a:buClr>
                <a:srgbClr val="06686D"/>
              </a:buClr>
              <a:buSzPts val="1400"/>
              <a:buFont typeface="Arial"/>
              <a:buNone/>
            </a:pPr>
            <a:r>
              <a:t/>
            </a:r>
            <a:endParaRPr sz="1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ts val="1700"/>
              <a:buFont typeface="Arial"/>
              <a:buNone/>
            </a:pPr>
            <a:r>
              <a:rPr b="1" lang="en" sz="1800" u="sng">
                <a:solidFill>
                  <a:schemeClr val="dk1"/>
                </a:solidFill>
                <a:latin typeface="Montserrat"/>
                <a:ea typeface="Montserrat"/>
                <a:cs typeface="Montserrat"/>
                <a:sym typeface="Montserrat"/>
              </a:rPr>
              <a:t>Construction Site Stormwater Runoff Control</a:t>
            </a:r>
            <a:endParaRPr sz="1100"/>
          </a:p>
          <a:p>
            <a:pPr indent="0" lvl="0" marL="12700" marR="0" rtl="0" algn="l">
              <a:lnSpc>
                <a:spcPct val="100000"/>
              </a:lnSpc>
              <a:spcBef>
                <a:spcPts val="0"/>
              </a:spcBef>
              <a:spcAft>
                <a:spcPts val="0"/>
              </a:spcAft>
              <a:buClr>
                <a:srgbClr val="06686D"/>
              </a:buClr>
              <a:buSzPts val="1700"/>
              <a:buFont typeface="Arial"/>
              <a:buNone/>
            </a:pPr>
            <a:r>
              <a:rPr lang="en" sz="1800">
                <a:solidFill>
                  <a:schemeClr val="dk1"/>
                </a:solidFill>
                <a:latin typeface="Montserrat"/>
                <a:ea typeface="Montserrat"/>
                <a:cs typeface="Montserrat"/>
                <a:sym typeface="Montserrat"/>
              </a:rPr>
              <a:t>Best Management Practices:</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1"/>
            </a:pPr>
            <a:r>
              <a:rPr lang="en" sz="1500">
                <a:solidFill>
                  <a:schemeClr val="dk1"/>
                </a:solidFill>
                <a:latin typeface="Montserrat"/>
                <a:ea typeface="Montserrat"/>
                <a:cs typeface="Montserrat"/>
                <a:sym typeface="Montserrat"/>
              </a:rPr>
              <a:t>Construction Site Stormwater Runoff and Erosion Control Ordinance</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1"/>
            </a:pPr>
            <a:r>
              <a:rPr lang="en" sz="1500">
                <a:solidFill>
                  <a:schemeClr val="dk1"/>
                </a:solidFill>
                <a:latin typeface="Montserrat"/>
                <a:ea typeface="Montserrat"/>
                <a:cs typeface="Montserrat"/>
                <a:sym typeface="Montserrat"/>
              </a:rPr>
              <a:t>Site Plan and Construction Plan Reviews</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1"/>
            </a:pPr>
            <a:r>
              <a:rPr lang="en" sz="1500">
                <a:solidFill>
                  <a:schemeClr val="dk1"/>
                </a:solidFill>
                <a:latin typeface="Montserrat"/>
                <a:ea typeface="Montserrat"/>
                <a:cs typeface="Montserrat"/>
                <a:sym typeface="Montserrat"/>
              </a:rPr>
              <a:t>Active Construction Site Inspections</a:t>
            </a:r>
            <a:endParaRPr sz="1100"/>
          </a:p>
        </p:txBody>
      </p:sp>
      <p:sp>
        <p:nvSpPr>
          <p:cNvPr id="420" name="Google Shape;420;p51"/>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1" name="Google Shape;421;p51"/>
          <p:cNvSpPr txBox="1"/>
          <p:nvPr/>
        </p:nvSpPr>
        <p:spPr>
          <a:xfrm>
            <a:off x="315828" y="89597"/>
            <a:ext cx="8436000" cy="948300"/>
          </a:xfrm>
          <a:prstGeom prst="rect">
            <a:avLst/>
          </a:prstGeom>
          <a:noFill/>
          <a:ln>
            <a:noFill/>
          </a:ln>
        </p:spPr>
        <p:txBody>
          <a:bodyPr anchorCtr="0" anchor="ctr" bIns="34275" lIns="68575" spcFirstLastPara="1" rIns="68575" wrap="square" tIns="34275">
            <a:normAutofit lnSpcReduction="10000"/>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Management Program Requirements</a:t>
            </a:r>
            <a:endParaRPr sz="1100"/>
          </a:p>
        </p:txBody>
      </p:sp>
      <p:pic>
        <p:nvPicPr>
          <p:cNvPr id="422" name="Google Shape;422;p51"/>
          <p:cNvPicPr preferRelativeResize="0"/>
          <p:nvPr/>
        </p:nvPicPr>
        <p:blipFill rotWithShape="1">
          <a:blip r:embed="rId3">
            <a:alphaModFix/>
          </a:blip>
          <a:srcRect b="0" l="0" r="0" t="0"/>
          <a:stretch/>
        </p:blipFill>
        <p:spPr>
          <a:xfrm>
            <a:off x="7297649" y="3927908"/>
            <a:ext cx="1454022" cy="9693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A picture containing grass, outdoor, sky, tree&#10;&#10;Description automatically generated" id="428" name="Google Shape;428;p52"/>
          <p:cNvPicPr preferRelativeResize="0"/>
          <p:nvPr/>
        </p:nvPicPr>
        <p:blipFill rotWithShape="1">
          <a:blip r:embed="rId3">
            <a:alphaModFix/>
          </a:blip>
          <a:srcRect b="0" l="0" r="0" t="0"/>
          <a:stretch/>
        </p:blipFill>
        <p:spPr>
          <a:xfrm>
            <a:off x="1" y="-659674"/>
            <a:ext cx="4571999" cy="6083325"/>
          </a:xfrm>
          <a:prstGeom prst="rect">
            <a:avLst/>
          </a:prstGeom>
          <a:noFill/>
          <a:ln>
            <a:noFill/>
          </a:ln>
        </p:spPr>
      </p:pic>
      <p:pic>
        <p:nvPicPr>
          <p:cNvPr descr="A picture containing outdoor, grass, sky, tree&#10;&#10;Description automatically generated" id="429" name="Google Shape;429;p52"/>
          <p:cNvPicPr preferRelativeResize="0"/>
          <p:nvPr/>
        </p:nvPicPr>
        <p:blipFill rotWithShape="1">
          <a:blip r:embed="rId4">
            <a:alphaModFix/>
          </a:blip>
          <a:srcRect b="0" l="0" r="0" t="0"/>
          <a:stretch/>
        </p:blipFill>
        <p:spPr>
          <a:xfrm>
            <a:off x="4572002" y="-659675"/>
            <a:ext cx="4571999" cy="6083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3"/>
          <p:cNvSpPr/>
          <p:nvPr/>
        </p:nvSpPr>
        <p:spPr>
          <a:xfrm>
            <a:off x="250225" y="89597"/>
            <a:ext cx="81903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6" name="Google Shape;436;p53"/>
          <p:cNvSpPr txBox="1"/>
          <p:nvPr/>
        </p:nvSpPr>
        <p:spPr>
          <a:xfrm>
            <a:off x="661086" y="1414859"/>
            <a:ext cx="8483100" cy="3799800"/>
          </a:xfrm>
          <a:prstGeom prst="rect">
            <a:avLst/>
          </a:prstGeom>
          <a:noFill/>
          <a:ln>
            <a:noFill/>
          </a:ln>
        </p:spPr>
        <p:txBody>
          <a:bodyPr anchorCtr="0" anchor="t" bIns="34275" lIns="68575" spcFirstLastPara="1" rIns="68575" wrap="square" tIns="34275">
            <a:normAutofit/>
          </a:bodyPr>
          <a:lstStyle/>
          <a:p>
            <a:pPr indent="0" lvl="0" marL="12700" marR="0" rtl="0" algn="l">
              <a:lnSpc>
                <a:spcPct val="100000"/>
              </a:lnSpc>
              <a:spcBef>
                <a:spcPts val="0"/>
              </a:spcBef>
              <a:spcAft>
                <a:spcPts val="0"/>
              </a:spcAft>
              <a:buClr>
                <a:srgbClr val="06686D"/>
              </a:buClr>
              <a:buSzPts val="1400"/>
              <a:buFont typeface="Arial"/>
              <a:buNone/>
            </a:pPr>
            <a:r>
              <a:t/>
            </a:r>
            <a:endParaRPr sz="1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ts val="1700"/>
              <a:buFont typeface="Arial"/>
              <a:buNone/>
            </a:pPr>
            <a:r>
              <a:rPr b="1" lang="en" sz="1800" u="sng">
                <a:solidFill>
                  <a:schemeClr val="dk1"/>
                </a:solidFill>
                <a:latin typeface="Montserrat"/>
                <a:ea typeface="Montserrat"/>
                <a:cs typeface="Montserrat"/>
                <a:sym typeface="Montserrat"/>
              </a:rPr>
              <a:t>Post-Construction Stormwater Management in New Development and Redevelopment</a:t>
            </a:r>
            <a:endParaRPr sz="1100"/>
          </a:p>
          <a:p>
            <a:pPr indent="0" lvl="0" marL="12700" marR="0" rtl="0" algn="l">
              <a:lnSpc>
                <a:spcPct val="100000"/>
              </a:lnSpc>
              <a:spcBef>
                <a:spcPts val="0"/>
              </a:spcBef>
              <a:spcAft>
                <a:spcPts val="0"/>
              </a:spcAft>
              <a:buClr>
                <a:srgbClr val="06686D"/>
              </a:buClr>
              <a:buSzPts val="1700"/>
              <a:buFont typeface="Arial"/>
              <a:buNone/>
            </a:pPr>
            <a:r>
              <a:rPr lang="en" sz="1800">
                <a:solidFill>
                  <a:schemeClr val="dk1"/>
                </a:solidFill>
                <a:latin typeface="Montserrat"/>
                <a:ea typeface="Montserrat"/>
                <a:cs typeface="Montserrat"/>
                <a:sym typeface="Montserrat"/>
              </a:rPr>
              <a:t>Best Management Practices:</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4"/>
            </a:pPr>
            <a:r>
              <a:rPr lang="en" sz="1500">
                <a:solidFill>
                  <a:schemeClr val="dk1"/>
                </a:solidFill>
                <a:latin typeface="Montserrat"/>
                <a:ea typeface="Montserrat"/>
                <a:cs typeface="Montserrat"/>
                <a:sym typeface="Montserrat"/>
              </a:rPr>
              <a:t>Post-Construction Stormwater Runoff Control Ordinance</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4"/>
            </a:pPr>
            <a:r>
              <a:rPr lang="en" sz="1500">
                <a:solidFill>
                  <a:schemeClr val="dk1"/>
                </a:solidFill>
                <a:latin typeface="Montserrat"/>
                <a:ea typeface="Montserrat"/>
                <a:cs typeface="Montserrat"/>
                <a:sym typeface="Montserrat"/>
              </a:rPr>
              <a:t>Post-Construction Structural and Non-Structural BMPs</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4"/>
            </a:pPr>
            <a:r>
              <a:rPr lang="en" sz="1500">
                <a:solidFill>
                  <a:schemeClr val="dk1"/>
                </a:solidFill>
                <a:latin typeface="Montserrat"/>
                <a:ea typeface="Montserrat"/>
                <a:cs typeface="Montserrat"/>
                <a:sym typeface="Montserrat"/>
              </a:rPr>
              <a:t>Structural Control Maintenance</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4"/>
            </a:pPr>
            <a:r>
              <a:rPr lang="en" sz="1500">
                <a:solidFill>
                  <a:schemeClr val="dk1"/>
                </a:solidFill>
                <a:latin typeface="Montserrat"/>
                <a:ea typeface="Montserrat"/>
                <a:cs typeface="Montserrat"/>
                <a:sym typeface="Montserrat"/>
              </a:rPr>
              <a:t>Land Use Plan</a:t>
            </a:r>
            <a:endParaRPr sz="1100"/>
          </a:p>
        </p:txBody>
      </p:sp>
      <p:sp>
        <p:nvSpPr>
          <p:cNvPr id="437" name="Google Shape;437;p53"/>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8" name="Google Shape;438;p53"/>
          <p:cNvSpPr txBox="1"/>
          <p:nvPr/>
        </p:nvSpPr>
        <p:spPr>
          <a:xfrm>
            <a:off x="315828" y="89597"/>
            <a:ext cx="8436000" cy="948300"/>
          </a:xfrm>
          <a:prstGeom prst="rect">
            <a:avLst/>
          </a:prstGeom>
          <a:noFill/>
          <a:ln>
            <a:noFill/>
          </a:ln>
        </p:spPr>
        <p:txBody>
          <a:bodyPr anchorCtr="0" anchor="ctr" bIns="34275" lIns="68575" spcFirstLastPara="1" rIns="68575" wrap="square" tIns="34275">
            <a:normAutofit lnSpcReduction="10000"/>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Management Program Requirements</a:t>
            </a:r>
            <a:endParaRPr sz="1100"/>
          </a:p>
        </p:txBody>
      </p:sp>
      <p:pic>
        <p:nvPicPr>
          <p:cNvPr id="439" name="Google Shape;439;p53"/>
          <p:cNvPicPr preferRelativeResize="0"/>
          <p:nvPr/>
        </p:nvPicPr>
        <p:blipFill rotWithShape="1">
          <a:blip r:embed="rId3">
            <a:alphaModFix/>
          </a:blip>
          <a:srcRect b="0" l="0" r="0" t="0"/>
          <a:stretch/>
        </p:blipFill>
        <p:spPr>
          <a:xfrm>
            <a:off x="7297649" y="3973026"/>
            <a:ext cx="1454022" cy="9693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4"/>
          <p:cNvSpPr txBox="1"/>
          <p:nvPr>
            <p:ph idx="1" type="body"/>
          </p:nvPr>
        </p:nvSpPr>
        <p:spPr>
          <a:xfrm>
            <a:off x="980327" y="1590370"/>
            <a:ext cx="7913400" cy="33678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t/>
            </a:r>
            <a:endParaRPr>
              <a:latin typeface="Montserrat"/>
              <a:ea typeface="Montserrat"/>
              <a:cs typeface="Montserrat"/>
              <a:sym typeface="Montserrat"/>
            </a:endParaRPr>
          </a:p>
          <a:p>
            <a:pPr indent="0" lvl="0" marL="0" rtl="0" algn="l">
              <a:lnSpc>
                <a:spcPct val="90000"/>
              </a:lnSpc>
              <a:spcBef>
                <a:spcPts val="800"/>
              </a:spcBef>
              <a:spcAft>
                <a:spcPts val="1600"/>
              </a:spcAft>
              <a:buClr>
                <a:schemeClr val="dk1"/>
              </a:buClr>
              <a:buSzPts val="2100"/>
              <a:buNone/>
            </a:pPr>
            <a:r>
              <a:t/>
            </a:r>
            <a:endParaRPr>
              <a:latin typeface="Montserrat"/>
              <a:ea typeface="Montserrat"/>
              <a:cs typeface="Montserrat"/>
              <a:sym typeface="Montserrat"/>
            </a:endParaRPr>
          </a:p>
        </p:txBody>
      </p:sp>
      <p:pic>
        <p:nvPicPr>
          <p:cNvPr id="446" name="Google Shape;446;p54"/>
          <p:cNvPicPr preferRelativeResize="0"/>
          <p:nvPr/>
        </p:nvPicPr>
        <p:blipFill rotWithShape="1">
          <a:blip r:embed="rId3">
            <a:alphaModFix/>
          </a:blip>
          <a:srcRect b="0" l="0" r="0" t="0"/>
          <a:stretch/>
        </p:blipFill>
        <p:spPr>
          <a:xfrm rot="5400000">
            <a:off x="-773028" y="-267706"/>
            <a:ext cx="6184233" cy="4638175"/>
          </a:xfrm>
          <a:prstGeom prst="rect">
            <a:avLst/>
          </a:prstGeom>
          <a:noFill/>
          <a:ln>
            <a:noFill/>
          </a:ln>
        </p:spPr>
      </p:pic>
      <p:pic>
        <p:nvPicPr>
          <p:cNvPr id="447" name="Google Shape;447;p54"/>
          <p:cNvPicPr preferRelativeResize="0"/>
          <p:nvPr/>
        </p:nvPicPr>
        <p:blipFill rotWithShape="1">
          <a:blip r:embed="rId4">
            <a:alphaModFix/>
          </a:blip>
          <a:srcRect b="0" l="0" r="0" t="0"/>
          <a:stretch/>
        </p:blipFill>
        <p:spPr>
          <a:xfrm rot="5400000">
            <a:off x="3887204" y="750972"/>
            <a:ext cx="6007767" cy="4505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8"/>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Group Meeting Highlights</a:t>
            </a:r>
            <a:endParaRPr/>
          </a:p>
        </p:txBody>
      </p:sp>
      <p:sp>
        <p:nvSpPr>
          <p:cNvPr id="225" name="Google Shape;225;p28"/>
          <p:cNvSpPr txBox="1"/>
          <p:nvPr>
            <p:ph idx="2" type="body"/>
          </p:nvPr>
        </p:nvSpPr>
        <p:spPr>
          <a:xfrm>
            <a:off x="4958875" y="895725"/>
            <a:ext cx="3765600" cy="409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This past month both the Civil Work Group and Natural Environment Work Group meet. Here are some highlights:</a:t>
            </a:r>
            <a:endParaRPr sz="1200">
              <a:solidFill>
                <a:schemeClr val="dk2"/>
              </a:solidFill>
            </a:endParaRPr>
          </a:p>
          <a:p>
            <a:pPr indent="0" lvl="0" marL="0" rtl="0" algn="l">
              <a:spcBef>
                <a:spcPts val="1600"/>
              </a:spcBef>
              <a:spcAft>
                <a:spcPts val="0"/>
              </a:spcAft>
              <a:buNone/>
            </a:pPr>
            <a:r>
              <a:rPr lang="en" sz="1200">
                <a:solidFill>
                  <a:schemeClr val="dk2"/>
                </a:solidFill>
              </a:rPr>
              <a:t>The Civil Work Group</a:t>
            </a:r>
            <a:endParaRPr sz="1200">
              <a:solidFill>
                <a:schemeClr val="dk2"/>
              </a:solidFill>
            </a:endParaRPr>
          </a:p>
          <a:p>
            <a:pPr indent="-304800" lvl="0" marL="457200" rtl="0" algn="l">
              <a:spcBef>
                <a:spcPts val="0"/>
              </a:spcBef>
              <a:spcAft>
                <a:spcPts val="0"/>
              </a:spcAft>
              <a:buClr>
                <a:schemeClr val="dk2"/>
              </a:buClr>
              <a:buSzPts val="1200"/>
              <a:buChar char="●"/>
            </a:pPr>
            <a:r>
              <a:rPr lang="en" sz="1200">
                <a:solidFill>
                  <a:schemeClr val="dk2"/>
                </a:solidFill>
              </a:rPr>
              <a:t>Investigating new ways for addressing point source </a:t>
            </a:r>
            <a:r>
              <a:rPr lang="en" sz="1200">
                <a:solidFill>
                  <a:schemeClr val="dk2"/>
                </a:solidFill>
              </a:rPr>
              <a:t>pollution</a:t>
            </a:r>
            <a:r>
              <a:rPr lang="en" sz="1200">
                <a:solidFill>
                  <a:schemeClr val="dk2"/>
                </a:solidFill>
              </a:rPr>
              <a:t> issues</a:t>
            </a:r>
            <a:endParaRPr sz="1200">
              <a:solidFill>
                <a:schemeClr val="dk2"/>
              </a:solidFill>
            </a:endParaRPr>
          </a:p>
          <a:p>
            <a:pPr indent="-304800" lvl="0" marL="457200" rtl="0" algn="l">
              <a:spcBef>
                <a:spcPts val="0"/>
              </a:spcBef>
              <a:spcAft>
                <a:spcPts val="0"/>
              </a:spcAft>
              <a:buClr>
                <a:schemeClr val="dk2"/>
              </a:buClr>
              <a:buSzPts val="1200"/>
              <a:buChar char="●"/>
            </a:pPr>
            <a:r>
              <a:rPr lang="en" sz="1200">
                <a:solidFill>
                  <a:schemeClr val="dk2"/>
                </a:solidFill>
              </a:rPr>
              <a:t>Looking into developing a stream model for Plum Creek</a:t>
            </a:r>
            <a:endParaRPr sz="1200">
              <a:solidFill>
                <a:schemeClr val="dk2"/>
              </a:solidFill>
            </a:endParaRPr>
          </a:p>
          <a:p>
            <a:pPr indent="0" lvl="0" marL="45720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Natural Environment Work Group</a:t>
            </a:r>
            <a:endParaRPr sz="1200">
              <a:solidFill>
                <a:schemeClr val="dk2"/>
              </a:solidFill>
            </a:endParaRPr>
          </a:p>
          <a:p>
            <a:pPr indent="-304800" lvl="0" marL="457200" rtl="0" algn="l">
              <a:spcBef>
                <a:spcPts val="0"/>
              </a:spcBef>
              <a:spcAft>
                <a:spcPts val="0"/>
              </a:spcAft>
              <a:buClr>
                <a:schemeClr val="dk2"/>
              </a:buClr>
              <a:buSzPts val="1200"/>
              <a:buChar char="●"/>
            </a:pPr>
            <a:r>
              <a:rPr lang="en" sz="1200">
                <a:solidFill>
                  <a:schemeClr val="dk2"/>
                </a:solidFill>
              </a:rPr>
              <a:t>Priority is landowner outreach and providing </a:t>
            </a:r>
            <a:r>
              <a:rPr lang="en" sz="1200">
                <a:solidFill>
                  <a:schemeClr val="dk2"/>
                </a:solidFill>
              </a:rPr>
              <a:t>educational/ public participation </a:t>
            </a:r>
            <a:r>
              <a:rPr lang="en" sz="1200">
                <a:solidFill>
                  <a:schemeClr val="dk2"/>
                </a:solidFill>
              </a:rPr>
              <a:t>opportunities</a:t>
            </a:r>
            <a:endParaRPr sz="1200">
              <a:solidFill>
                <a:schemeClr val="dk2"/>
              </a:solidFill>
            </a:endParaRPr>
          </a:p>
          <a:p>
            <a:pPr indent="-304800" lvl="0" marL="457200" rtl="0" algn="l">
              <a:spcBef>
                <a:spcPts val="0"/>
              </a:spcBef>
              <a:spcAft>
                <a:spcPts val="0"/>
              </a:spcAft>
              <a:buClr>
                <a:schemeClr val="dk2"/>
              </a:buClr>
              <a:buSzPts val="1200"/>
              <a:buChar char="●"/>
            </a:pPr>
            <a:r>
              <a:rPr lang="en" sz="1200">
                <a:solidFill>
                  <a:schemeClr val="dk2"/>
                </a:solidFill>
              </a:rPr>
              <a:t>Engage </a:t>
            </a:r>
            <a:r>
              <a:rPr lang="en" sz="1200">
                <a:solidFill>
                  <a:schemeClr val="dk2"/>
                </a:solidFill>
              </a:rPr>
              <a:t>developers in the watershed</a:t>
            </a:r>
            <a:endParaRPr sz="1200">
              <a:solidFill>
                <a:schemeClr val="dk2"/>
              </a:solidFill>
            </a:endParaRPr>
          </a:p>
          <a:p>
            <a:pPr indent="0" lvl="0" marL="0" rtl="0" algn="l">
              <a:spcBef>
                <a:spcPts val="1600"/>
              </a:spcBef>
              <a:spcAft>
                <a:spcPts val="1600"/>
              </a:spcAft>
              <a:buNone/>
            </a:pPr>
            <a:r>
              <a:rPr lang="en" sz="1200">
                <a:solidFill>
                  <a:schemeClr val="dk2"/>
                </a:solidFill>
              </a:rPr>
              <a:t>Both work groups are interested in what unique updates can be brought to the WPP. Both are planning to meet with this quarter. </a:t>
            </a:r>
            <a:endParaRPr sz="12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5"/>
          <p:cNvSpPr/>
          <p:nvPr/>
        </p:nvSpPr>
        <p:spPr>
          <a:xfrm>
            <a:off x="250225" y="89597"/>
            <a:ext cx="81903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4" name="Google Shape;454;p55"/>
          <p:cNvSpPr txBox="1"/>
          <p:nvPr/>
        </p:nvSpPr>
        <p:spPr>
          <a:xfrm>
            <a:off x="661086" y="1414859"/>
            <a:ext cx="8483100" cy="3799800"/>
          </a:xfrm>
          <a:prstGeom prst="rect">
            <a:avLst/>
          </a:prstGeom>
          <a:noFill/>
          <a:ln>
            <a:noFill/>
          </a:ln>
        </p:spPr>
        <p:txBody>
          <a:bodyPr anchorCtr="0" anchor="t" bIns="34275" lIns="68575" spcFirstLastPara="1" rIns="68575" wrap="square" tIns="34275">
            <a:normAutofit/>
          </a:bodyPr>
          <a:lstStyle/>
          <a:p>
            <a:pPr indent="0" lvl="0" marL="12700" marR="0" rtl="0" algn="l">
              <a:lnSpc>
                <a:spcPct val="100000"/>
              </a:lnSpc>
              <a:spcBef>
                <a:spcPts val="0"/>
              </a:spcBef>
              <a:spcAft>
                <a:spcPts val="0"/>
              </a:spcAft>
              <a:buClr>
                <a:srgbClr val="06686D"/>
              </a:buClr>
              <a:buSzPts val="1400"/>
              <a:buFont typeface="Arial"/>
              <a:buNone/>
            </a:pPr>
            <a:r>
              <a:t/>
            </a:r>
            <a:endParaRPr sz="1500">
              <a:solidFill>
                <a:schemeClr val="dk1"/>
              </a:solidFill>
              <a:latin typeface="Montserrat"/>
              <a:ea typeface="Montserrat"/>
              <a:cs typeface="Montserrat"/>
              <a:sym typeface="Montserrat"/>
            </a:endParaRPr>
          </a:p>
          <a:p>
            <a:pPr indent="0" lvl="0" marL="12700" marR="0" rtl="0" algn="l">
              <a:lnSpc>
                <a:spcPct val="100000"/>
              </a:lnSpc>
              <a:spcBef>
                <a:spcPts val="0"/>
              </a:spcBef>
              <a:spcAft>
                <a:spcPts val="0"/>
              </a:spcAft>
              <a:buClr>
                <a:srgbClr val="06686D"/>
              </a:buClr>
              <a:buSzPts val="1700"/>
              <a:buFont typeface="Arial"/>
              <a:buNone/>
            </a:pPr>
            <a:r>
              <a:rPr b="1" lang="en" sz="1800" u="sng">
                <a:solidFill>
                  <a:schemeClr val="dk1"/>
                </a:solidFill>
                <a:latin typeface="Montserrat"/>
                <a:ea typeface="Montserrat"/>
                <a:cs typeface="Montserrat"/>
                <a:sym typeface="Montserrat"/>
              </a:rPr>
              <a:t>Pollution Prevention and Good Housekeeping for Municipal Operations</a:t>
            </a:r>
            <a:endParaRPr sz="1100"/>
          </a:p>
          <a:p>
            <a:pPr indent="0" lvl="0" marL="12700" marR="0" rtl="0" algn="l">
              <a:lnSpc>
                <a:spcPct val="100000"/>
              </a:lnSpc>
              <a:spcBef>
                <a:spcPts val="0"/>
              </a:spcBef>
              <a:spcAft>
                <a:spcPts val="0"/>
              </a:spcAft>
              <a:buClr>
                <a:srgbClr val="06686D"/>
              </a:buClr>
              <a:buSzPts val="1700"/>
              <a:buFont typeface="Arial"/>
              <a:buNone/>
            </a:pPr>
            <a:r>
              <a:rPr lang="en" sz="1800">
                <a:solidFill>
                  <a:schemeClr val="dk1"/>
                </a:solidFill>
                <a:latin typeface="Montserrat"/>
                <a:ea typeface="Montserrat"/>
                <a:cs typeface="Montserrat"/>
                <a:sym typeface="Montserrat"/>
              </a:rPr>
              <a:t>Best Management Practices:</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8"/>
            </a:pPr>
            <a:r>
              <a:rPr lang="en" sz="1500">
                <a:solidFill>
                  <a:schemeClr val="dk1"/>
                </a:solidFill>
                <a:latin typeface="Montserrat"/>
                <a:ea typeface="Montserrat"/>
                <a:cs typeface="Montserrat"/>
                <a:sym typeface="Montserrat"/>
              </a:rPr>
              <a:t>Municipal Operations and Industrial Activity Operations and Maintenance Program</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8"/>
            </a:pPr>
            <a:r>
              <a:rPr lang="en" sz="1500">
                <a:solidFill>
                  <a:schemeClr val="dk1"/>
                </a:solidFill>
                <a:latin typeface="Montserrat"/>
                <a:ea typeface="Montserrat"/>
                <a:cs typeface="Montserrat"/>
                <a:sym typeface="Montserrat"/>
              </a:rPr>
              <a:t>Training Program for City Employees to Minimize Runoff Caused by Municipal Operations</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8"/>
            </a:pPr>
            <a:r>
              <a:rPr lang="en" sz="1500">
                <a:solidFill>
                  <a:schemeClr val="dk1"/>
                </a:solidFill>
                <a:latin typeface="Montserrat"/>
                <a:ea typeface="Montserrat"/>
                <a:cs typeface="Montserrat"/>
                <a:sym typeface="Montserrat"/>
              </a:rPr>
              <a:t>Chemical Applications and Materials Management</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8"/>
            </a:pPr>
            <a:r>
              <a:rPr lang="en" sz="1500">
                <a:solidFill>
                  <a:schemeClr val="dk1"/>
                </a:solidFill>
                <a:latin typeface="Montserrat"/>
                <a:ea typeface="Montserrat"/>
                <a:cs typeface="Montserrat"/>
                <a:sym typeface="Montserrat"/>
              </a:rPr>
              <a:t>Storm Drainage System Maintenance</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8"/>
            </a:pPr>
            <a:r>
              <a:rPr lang="en" sz="1500">
                <a:solidFill>
                  <a:schemeClr val="dk1"/>
                </a:solidFill>
                <a:latin typeface="Montserrat"/>
                <a:ea typeface="Montserrat"/>
                <a:cs typeface="Montserrat"/>
                <a:sym typeface="Montserrat"/>
              </a:rPr>
              <a:t>Street Sweeping</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8"/>
            </a:pPr>
            <a:r>
              <a:rPr lang="en" sz="1500">
                <a:solidFill>
                  <a:schemeClr val="dk1"/>
                </a:solidFill>
                <a:latin typeface="Montserrat"/>
                <a:ea typeface="Montserrat"/>
                <a:cs typeface="Montserrat"/>
                <a:sym typeface="Montserrat"/>
              </a:rPr>
              <a:t>Spill Response</a:t>
            </a:r>
            <a:endParaRPr sz="1100"/>
          </a:p>
          <a:p>
            <a:pPr indent="-342900" lvl="0" marL="355600" marR="0" rtl="0" algn="l">
              <a:lnSpc>
                <a:spcPct val="100000"/>
              </a:lnSpc>
              <a:spcBef>
                <a:spcPts val="0"/>
              </a:spcBef>
              <a:spcAft>
                <a:spcPts val="0"/>
              </a:spcAft>
              <a:buClr>
                <a:srgbClr val="06686D"/>
              </a:buClr>
              <a:buSzPts val="1400"/>
              <a:buFont typeface="Calibri"/>
              <a:buAutoNum type="arabicPeriod" startAt="28"/>
            </a:pPr>
            <a:r>
              <a:rPr lang="en" sz="1500">
                <a:solidFill>
                  <a:schemeClr val="dk1"/>
                </a:solidFill>
                <a:latin typeface="Montserrat"/>
                <a:ea typeface="Montserrat"/>
                <a:cs typeface="Montserrat"/>
                <a:sym typeface="Montserrat"/>
              </a:rPr>
              <a:t>Disposal of Collected Storm Drainage System Waste</a:t>
            </a:r>
            <a:endParaRPr sz="1100"/>
          </a:p>
        </p:txBody>
      </p:sp>
      <p:sp>
        <p:nvSpPr>
          <p:cNvPr id="455" name="Google Shape;455;p55"/>
          <p:cNvSpPr/>
          <p:nvPr/>
        </p:nvSpPr>
        <p:spPr>
          <a:xfrm>
            <a:off x="392328" y="1037968"/>
            <a:ext cx="9792600" cy="53010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6" name="Google Shape;456;p55"/>
          <p:cNvSpPr txBox="1"/>
          <p:nvPr/>
        </p:nvSpPr>
        <p:spPr>
          <a:xfrm>
            <a:off x="315828" y="89597"/>
            <a:ext cx="8436000" cy="948300"/>
          </a:xfrm>
          <a:prstGeom prst="rect">
            <a:avLst/>
          </a:prstGeom>
          <a:noFill/>
          <a:ln>
            <a:noFill/>
          </a:ln>
        </p:spPr>
        <p:txBody>
          <a:bodyPr anchorCtr="0" anchor="ctr" bIns="34275" lIns="68575" spcFirstLastPara="1" rIns="68575" wrap="square" tIns="34275">
            <a:normAutofit lnSpcReduction="10000"/>
          </a:bodyPr>
          <a:lstStyle/>
          <a:p>
            <a:pPr indent="0" lvl="0" marL="0" marR="0" rtl="0" algn="l">
              <a:lnSpc>
                <a:spcPct val="90000"/>
              </a:lnSpc>
              <a:spcBef>
                <a:spcPts val="0"/>
              </a:spcBef>
              <a:spcAft>
                <a:spcPts val="0"/>
              </a:spcAft>
              <a:buClr>
                <a:schemeClr val="lt1"/>
              </a:buClr>
              <a:buSzPts val="3300"/>
              <a:buFont typeface="Montserrat"/>
              <a:buNone/>
            </a:pPr>
            <a:r>
              <a:rPr b="1" lang="en" sz="3300">
                <a:solidFill>
                  <a:schemeClr val="lt1"/>
                </a:solidFill>
                <a:latin typeface="Montserrat"/>
                <a:ea typeface="Montserrat"/>
                <a:cs typeface="Montserrat"/>
                <a:sym typeface="Montserrat"/>
              </a:rPr>
              <a:t>Stormwater Management Program Requirements</a:t>
            </a:r>
            <a:endParaRPr sz="1100"/>
          </a:p>
        </p:txBody>
      </p:sp>
      <p:pic>
        <p:nvPicPr>
          <p:cNvPr id="457" name="Google Shape;457;p55"/>
          <p:cNvPicPr preferRelativeResize="0"/>
          <p:nvPr/>
        </p:nvPicPr>
        <p:blipFill rotWithShape="1">
          <a:blip r:embed="rId3">
            <a:alphaModFix/>
          </a:blip>
          <a:srcRect b="0" l="0" r="0" t="0"/>
          <a:stretch/>
        </p:blipFill>
        <p:spPr>
          <a:xfrm>
            <a:off x="7297649" y="3927908"/>
            <a:ext cx="1454022" cy="9693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56"/>
          <p:cNvPicPr preferRelativeResize="0"/>
          <p:nvPr/>
        </p:nvPicPr>
        <p:blipFill rotWithShape="1">
          <a:blip r:embed="rId3">
            <a:alphaModFix/>
          </a:blip>
          <a:srcRect b="0" l="0" r="0" t="0"/>
          <a:stretch/>
        </p:blipFill>
        <p:spPr>
          <a:xfrm>
            <a:off x="0" y="-1"/>
            <a:ext cx="4572000" cy="6222542"/>
          </a:xfrm>
          <a:prstGeom prst="rect">
            <a:avLst/>
          </a:prstGeom>
          <a:noFill/>
          <a:ln>
            <a:noFill/>
          </a:ln>
        </p:spPr>
      </p:pic>
      <p:pic>
        <p:nvPicPr>
          <p:cNvPr id="464" name="Google Shape;464;p56"/>
          <p:cNvPicPr preferRelativeResize="0"/>
          <p:nvPr/>
        </p:nvPicPr>
        <p:blipFill rotWithShape="1">
          <a:blip r:embed="rId4">
            <a:alphaModFix/>
          </a:blip>
          <a:srcRect b="0" l="0" r="0" t="0"/>
          <a:stretch/>
        </p:blipFill>
        <p:spPr>
          <a:xfrm>
            <a:off x="4577833" y="0"/>
            <a:ext cx="4566168" cy="52337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57"/>
          <p:cNvPicPr preferRelativeResize="0"/>
          <p:nvPr/>
        </p:nvPicPr>
        <p:blipFill rotWithShape="1">
          <a:blip r:embed="rId3">
            <a:alphaModFix/>
          </a:blip>
          <a:srcRect b="0" l="0" r="0" t="0"/>
          <a:stretch/>
        </p:blipFill>
        <p:spPr>
          <a:xfrm>
            <a:off x="0" y="0"/>
            <a:ext cx="4572000" cy="5454128"/>
          </a:xfrm>
          <a:prstGeom prst="rect">
            <a:avLst/>
          </a:prstGeom>
          <a:noFill/>
          <a:ln>
            <a:noFill/>
          </a:ln>
        </p:spPr>
      </p:pic>
      <p:pic>
        <p:nvPicPr>
          <p:cNvPr id="471" name="Google Shape;471;p57"/>
          <p:cNvPicPr preferRelativeResize="0"/>
          <p:nvPr/>
        </p:nvPicPr>
        <p:blipFill rotWithShape="1">
          <a:blip r:embed="rId4">
            <a:alphaModFix/>
          </a:blip>
          <a:srcRect b="0" l="0" r="0" t="0"/>
          <a:stretch/>
        </p:blipFill>
        <p:spPr>
          <a:xfrm>
            <a:off x="4572001" y="0"/>
            <a:ext cx="4572000" cy="542185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58"/>
          <p:cNvPicPr preferRelativeResize="0"/>
          <p:nvPr/>
        </p:nvPicPr>
        <p:blipFill rotWithShape="1">
          <a:blip r:embed="rId3">
            <a:alphaModFix/>
          </a:blip>
          <a:srcRect b="0" l="0" r="0" t="0"/>
          <a:stretch/>
        </p:blipFill>
        <p:spPr>
          <a:xfrm>
            <a:off x="0" y="0"/>
            <a:ext cx="4572000" cy="6096000"/>
          </a:xfrm>
          <a:prstGeom prst="rect">
            <a:avLst/>
          </a:prstGeom>
          <a:noFill/>
          <a:ln>
            <a:noFill/>
          </a:ln>
        </p:spPr>
      </p:pic>
      <p:pic>
        <p:nvPicPr>
          <p:cNvPr id="478" name="Google Shape;478;p58"/>
          <p:cNvPicPr preferRelativeResize="0"/>
          <p:nvPr/>
        </p:nvPicPr>
        <p:blipFill rotWithShape="1">
          <a:blip r:embed="rId4">
            <a:alphaModFix/>
          </a:blip>
          <a:srcRect b="0" l="0" r="0" t="0"/>
          <a:stretch/>
        </p:blipFill>
        <p:spPr>
          <a:xfrm>
            <a:off x="4572001" y="-1"/>
            <a:ext cx="4572000" cy="6096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9"/>
          <p:cNvSpPr/>
          <p:nvPr/>
        </p:nvSpPr>
        <p:spPr>
          <a:xfrm>
            <a:off x="250225" y="240956"/>
            <a:ext cx="7886700" cy="1325400"/>
          </a:xfrm>
          <a:prstGeom prst="roundRect">
            <a:avLst>
              <a:gd fmla="val 16667" name="adj"/>
            </a:avLst>
          </a:prstGeom>
          <a:solidFill>
            <a:srgbClr val="133964"/>
          </a:solidFill>
          <a:ln cap="flat" cmpd="sng" w="12700">
            <a:solidFill>
              <a:srgbClr val="31538F"/>
            </a:solidFill>
            <a:prstDash val="solid"/>
            <a:miter lim="800000"/>
            <a:headEnd len="sm" w="sm" type="none"/>
            <a:tailEnd len="sm" w="sm" type="none"/>
          </a:ln>
          <a:effectLst>
            <a:outerShdw blurRad="393700" rotWithShape="0" algn="ctr" dir="1740000" dist="127000">
              <a:srgbClr val="133964">
                <a:alpha val="4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5" name="Google Shape;485;p59"/>
          <p:cNvSpPr txBox="1"/>
          <p:nvPr>
            <p:ph type="title"/>
          </p:nvPr>
        </p:nvSpPr>
        <p:spPr>
          <a:xfrm>
            <a:off x="326952" y="339826"/>
            <a:ext cx="7809900" cy="796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Montserrat"/>
              <a:buNone/>
            </a:pPr>
            <a:r>
              <a:rPr b="1" lang="en">
                <a:solidFill>
                  <a:schemeClr val="lt1"/>
                </a:solidFill>
                <a:latin typeface="Montserrat"/>
                <a:ea typeface="Montserrat"/>
                <a:cs typeface="Montserrat"/>
                <a:sym typeface="Montserrat"/>
              </a:rPr>
              <a:t>Questions</a:t>
            </a:r>
            <a:endParaRPr/>
          </a:p>
        </p:txBody>
      </p:sp>
      <p:sp>
        <p:nvSpPr>
          <p:cNvPr id="486" name="Google Shape;486;p59"/>
          <p:cNvSpPr txBox="1"/>
          <p:nvPr>
            <p:ph idx="1" type="body"/>
          </p:nvPr>
        </p:nvSpPr>
        <p:spPr>
          <a:xfrm>
            <a:off x="628415" y="1953090"/>
            <a:ext cx="3755700" cy="23235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rPr lang="en">
                <a:latin typeface="Montserrat"/>
                <a:ea typeface="Montserrat"/>
                <a:cs typeface="Montserrat"/>
                <a:sym typeface="Montserrat"/>
              </a:rPr>
              <a:t>Kathy Roecker</a:t>
            </a:r>
            <a:endParaRPr/>
          </a:p>
          <a:p>
            <a:pPr indent="0" lvl="0" marL="0" rtl="0" algn="l">
              <a:lnSpc>
                <a:spcPct val="90000"/>
              </a:lnSpc>
              <a:spcBef>
                <a:spcPts val="800"/>
              </a:spcBef>
              <a:spcAft>
                <a:spcPts val="0"/>
              </a:spcAft>
              <a:buClr>
                <a:schemeClr val="dk1"/>
              </a:buClr>
              <a:buSzPts val="2100"/>
              <a:buNone/>
            </a:pPr>
            <a:r>
              <a:rPr lang="en">
                <a:latin typeface="Montserrat"/>
                <a:ea typeface="Montserrat"/>
                <a:cs typeface="Montserrat"/>
                <a:sym typeface="Montserrat"/>
              </a:rPr>
              <a:t>Stormwater Management Plan Administrator</a:t>
            </a:r>
            <a:endParaRPr/>
          </a:p>
          <a:p>
            <a:pPr indent="0" lvl="0" marL="0" rtl="0" algn="l">
              <a:lnSpc>
                <a:spcPct val="90000"/>
              </a:lnSpc>
              <a:spcBef>
                <a:spcPts val="800"/>
              </a:spcBef>
              <a:spcAft>
                <a:spcPts val="0"/>
              </a:spcAft>
              <a:buClr>
                <a:schemeClr val="dk1"/>
              </a:buClr>
              <a:buSzPts val="2100"/>
              <a:buNone/>
            </a:pPr>
            <a:r>
              <a:rPr lang="en">
                <a:latin typeface="Montserrat"/>
                <a:ea typeface="Montserrat"/>
                <a:cs typeface="Montserrat"/>
                <a:sym typeface="Montserrat"/>
              </a:rPr>
              <a:t>(512) 618-8296</a:t>
            </a:r>
            <a:endParaRPr/>
          </a:p>
          <a:p>
            <a:pPr indent="0" lvl="0" marL="0" rtl="0" algn="l">
              <a:lnSpc>
                <a:spcPct val="90000"/>
              </a:lnSpc>
              <a:spcBef>
                <a:spcPts val="800"/>
              </a:spcBef>
              <a:spcAft>
                <a:spcPts val="0"/>
              </a:spcAft>
              <a:buClr>
                <a:schemeClr val="dk1"/>
              </a:buClr>
              <a:buSzPts val="2100"/>
              <a:buNone/>
            </a:pPr>
            <a:r>
              <a:rPr lang="en" u="sng">
                <a:solidFill>
                  <a:schemeClr val="hlink"/>
                </a:solidFill>
                <a:latin typeface="Montserrat"/>
                <a:ea typeface="Montserrat"/>
                <a:cs typeface="Montserrat"/>
                <a:sym typeface="Montserrat"/>
                <a:hlinkClick r:id="rId3"/>
              </a:rPr>
              <a:t>kroecker@cityofkyle.com</a:t>
            </a:r>
            <a:endParaRPr>
              <a:latin typeface="Montserrat"/>
              <a:ea typeface="Montserrat"/>
              <a:cs typeface="Montserrat"/>
              <a:sym typeface="Montserrat"/>
            </a:endParaRPr>
          </a:p>
          <a:p>
            <a:pPr indent="0" lvl="0" marL="0" rtl="0" algn="l">
              <a:lnSpc>
                <a:spcPct val="90000"/>
              </a:lnSpc>
              <a:spcBef>
                <a:spcPts val="800"/>
              </a:spcBef>
              <a:spcAft>
                <a:spcPts val="1600"/>
              </a:spcAft>
              <a:buClr>
                <a:schemeClr val="dk1"/>
              </a:buClr>
              <a:buSzPts val="2100"/>
              <a:buNone/>
            </a:pPr>
            <a:r>
              <a:t/>
            </a:r>
            <a:endParaRPr>
              <a:latin typeface="Montserrat"/>
              <a:ea typeface="Montserrat"/>
              <a:cs typeface="Montserrat"/>
              <a:sym typeface="Montserrat"/>
            </a:endParaRPr>
          </a:p>
        </p:txBody>
      </p:sp>
      <p:sp>
        <p:nvSpPr>
          <p:cNvPr id="487" name="Google Shape;487;p59"/>
          <p:cNvSpPr/>
          <p:nvPr/>
        </p:nvSpPr>
        <p:spPr>
          <a:xfrm>
            <a:off x="628649" y="1136259"/>
            <a:ext cx="9871500" cy="5128800"/>
          </a:xfrm>
          <a:prstGeom prst="roundRect">
            <a:avLst>
              <a:gd fmla="val 16667" name="adj"/>
            </a:avLst>
          </a:prstGeom>
          <a:noFill/>
          <a:ln cap="flat" cmpd="sng" w="38100">
            <a:solidFill>
              <a:srgbClr val="0F793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8" name="Google Shape;488;p59"/>
          <p:cNvSpPr/>
          <p:nvPr/>
        </p:nvSpPr>
        <p:spPr>
          <a:xfrm>
            <a:off x="250226" y="4596712"/>
            <a:ext cx="3456900" cy="361500"/>
          </a:xfrm>
          <a:prstGeom prst="roundRect">
            <a:avLst>
              <a:gd fmla="val 16667" name="adj"/>
            </a:avLst>
          </a:prstGeom>
          <a:solidFill>
            <a:srgbClr val="C11E42"/>
          </a:solidFill>
          <a:ln>
            <a:noFill/>
          </a:ln>
          <a:effectLst>
            <a:outerShdw blurRad="406400" rotWithShape="0" algn="ctr" dir="2340000" dist="127000">
              <a:srgbClr val="133964">
                <a:alpha val="486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9" name="Google Shape;489;p59"/>
          <p:cNvSpPr txBox="1"/>
          <p:nvPr/>
        </p:nvSpPr>
        <p:spPr>
          <a:xfrm>
            <a:off x="628650" y="4638929"/>
            <a:ext cx="28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lt1"/>
                </a:solidFill>
                <a:latin typeface="Montserrat Light"/>
                <a:ea typeface="Montserrat Light"/>
                <a:cs typeface="Montserrat Light"/>
                <a:sym typeface="Montserrat Light"/>
              </a:rPr>
              <a:t>Stormwater</a:t>
            </a:r>
            <a:endParaRPr sz="1100"/>
          </a:p>
        </p:txBody>
      </p:sp>
      <p:pic>
        <p:nvPicPr>
          <p:cNvPr id="490" name="Google Shape;490;p59"/>
          <p:cNvPicPr preferRelativeResize="0"/>
          <p:nvPr/>
        </p:nvPicPr>
        <p:blipFill rotWithShape="1">
          <a:blip r:embed="rId4">
            <a:alphaModFix/>
          </a:blip>
          <a:srcRect b="0" l="0" r="0" t="0"/>
          <a:stretch/>
        </p:blipFill>
        <p:spPr>
          <a:xfrm>
            <a:off x="4295274" y="1508047"/>
            <a:ext cx="4848726" cy="3635454"/>
          </a:xfrm>
          <a:prstGeom prst="rect">
            <a:avLst/>
          </a:prstGeom>
          <a:noFill/>
          <a:ln>
            <a:noFill/>
          </a:ln>
        </p:spPr>
      </p:pic>
      <p:pic>
        <p:nvPicPr>
          <p:cNvPr descr="Logo, company name&#10;&#10;Description automatically generated" id="491" name="Google Shape;491;p59"/>
          <p:cNvPicPr preferRelativeResize="0"/>
          <p:nvPr/>
        </p:nvPicPr>
        <p:blipFill rotWithShape="1">
          <a:blip r:embed="rId5">
            <a:alphaModFix/>
          </a:blip>
          <a:srcRect b="0" l="0" r="0" t="0"/>
          <a:stretch/>
        </p:blipFill>
        <p:spPr>
          <a:xfrm>
            <a:off x="7691360" y="2835822"/>
            <a:ext cx="1452643" cy="23076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0" st="0"/>
                                            </p:txEl>
                                          </p:spTgt>
                                        </p:tgtEl>
                                        <p:attrNameLst>
                                          <p:attrName>style.visibility</p:attrName>
                                        </p:attrNameLst>
                                      </p:cBhvr>
                                      <p:to>
                                        <p:strVal val="visible"/>
                                      </p:to>
                                    </p:set>
                                    <p:animEffect filter="fade" transition="in">
                                      <p:cBhvr>
                                        <p:cTn dur="1000"/>
                                        <p:tgtEl>
                                          <p:spTgt spid="4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1" st="1"/>
                                            </p:txEl>
                                          </p:spTgt>
                                        </p:tgtEl>
                                        <p:attrNameLst>
                                          <p:attrName>style.visibility</p:attrName>
                                        </p:attrNameLst>
                                      </p:cBhvr>
                                      <p:to>
                                        <p:strVal val="visible"/>
                                      </p:to>
                                    </p:set>
                                    <p:animEffect filter="fade" transition="in">
                                      <p:cBhvr>
                                        <p:cTn dur="1000"/>
                                        <p:tgtEl>
                                          <p:spTgt spid="4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2" st="2"/>
                                            </p:txEl>
                                          </p:spTgt>
                                        </p:tgtEl>
                                        <p:attrNameLst>
                                          <p:attrName>style.visibility</p:attrName>
                                        </p:attrNameLst>
                                      </p:cBhvr>
                                      <p:to>
                                        <p:strVal val="visible"/>
                                      </p:to>
                                    </p:set>
                                    <p:animEffect filter="fade" transition="in">
                                      <p:cBhvr>
                                        <p:cTn dur="1000"/>
                                        <p:tgtEl>
                                          <p:spTgt spid="4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3" st="3"/>
                                            </p:txEl>
                                          </p:spTgt>
                                        </p:tgtEl>
                                        <p:attrNameLst>
                                          <p:attrName>style.visibility</p:attrName>
                                        </p:attrNameLst>
                                      </p:cBhvr>
                                      <p:to>
                                        <p:strVal val="visible"/>
                                      </p:to>
                                    </p:set>
                                    <p:animEffect filter="fade" transition="in">
                                      <p:cBhvr>
                                        <p:cTn dur="1000"/>
                                        <p:tgtEl>
                                          <p:spTgt spid="4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4" st="4"/>
                                            </p:txEl>
                                          </p:spTgt>
                                        </p:tgtEl>
                                        <p:attrNameLst>
                                          <p:attrName>style.visibility</p:attrName>
                                        </p:attrNameLst>
                                      </p:cBhvr>
                                      <p:to>
                                        <p:strVal val="visible"/>
                                      </p:to>
                                    </p:set>
                                    <p:animEffect filter="fade" transition="in">
                                      <p:cBhvr>
                                        <p:cTn dur="1000"/>
                                        <p:tgtEl>
                                          <p:spTgt spid="48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0"/>
          <p:cNvSpPr txBox="1"/>
          <p:nvPr>
            <p:ph type="title"/>
          </p:nvPr>
        </p:nvSpPr>
        <p:spPr>
          <a:xfrm>
            <a:off x="729450" y="10138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about my watershed?”</a:t>
            </a:r>
            <a:endParaRPr/>
          </a:p>
        </p:txBody>
      </p:sp>
      <p:sp>
        <p:nvSpPr>
          <p:cNvPr id="497" name="Google Shape;497;p60"/>
          <p:cNvSpPr txBox="1"/>
          <p:nvPr>
            <p:ph idx="1" type="body"/>
          </p:nvPr>
        </p:nvSpPr>
        <p:spPr>
          <a:xfrm>
            <a:off x="729325" y="1774075"/>
            <a:ext cx="76884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0000"/>
                </a:solidFill>
              </a:rPr>
              <a:t>Around the room are posters with questions on them. Take a few minutes to go answer some of the questions. After time is up well will discuss answers. Here are the questions posted:</a:t>
            </a:r>
            <a:endParaRPr sz="1500">
              <a:solidFill>
                <a:srgbClr val="000000"/>
              </a:solidFill>
            </a:endParaRPr>
          </a:p>
          <a:p>
            <a:pPr indent="0" lvl="0" marL="0" rtl="0" algn="l">
              <a:spcBef>
                <a:spcPts val="1600"/>
              </a:spcBef>
              <a:spcAft>
                <a:spcPts val="0"/>
              </a:spcAft>
              <a:buNone/>
            </a:pPr>
            <a:r>
              <a:rPr lang="en" sz="1500">
                <a:solidFill>
                  <a:srgbClr val="000000"/>
                </a:solidFill>
              </a:rPr>
              <a:t>“Do you use water from Plum Creek or it’s </a:t>
            </a:r>
            <a:r>
              <a:rPr lang="en" sz="1500">
                <a:solidFill>
                  <a:srgbClr val="000000"/>
                </a:solidFill>
              </a:rPr>
              <a:t>tributaries? If so how?”</a:t>
            </a:r>
            <a:endParaRPr sz="1500">
              <a:solidFill>
                <a:srgbClr val="000000"/>
              </a:solidFill>
            </a:endParaRPr>
          </a:p>
          <a:p>
            <a:pPr indent="0" lvl="0" marL="0" rtl="0" algn="l">
              <a:spcBef>
                <a:spcPts val="1600"/>
              </a:spcBef>
              <a:spcAft>
                <a:spcPts val="0"/>
              </a:spcAft>
              <a:buNone/>
            </a:pPr>
            <a:r>
              <a:rPr lang="en" sz="1500">
                <a:solidFill>
                  <a:srgbClr val="000000"/>
                </a:solidFill>
              </a:rPr>
              <a:t>“What are your top watershed concerns? What water or land issues concern or impact you the most?” </a:t>
            </a:r>
            <a:endParaRPr sz="1500">
              <a:solidFill>
                <a:srgbClr val="000000"/>
              </a:solidFill>
            </a:endParaRPr>
          </a:p>
          <a:p>
            <a:pPr indent="0" lvl="0" marL="0" rtl="0" algn="l">
              <a:spcBef>
                <a:spcPts val="1600"/>
              </a:spcBef>
              <a:spcAft>
                <a:spcPts val="0"/>
              </a:spcAft>
              <a:buNone/>
            </a:pPr>
            <a:r>
              <a:rPr lang="en" sz="1500">
                <a:solidFill>
                  <a:srgbClr val="000000"/>
                </a:solidFill>
              </a:rPr>
              <a:t>“What watershed issues should be focused on in your opinion?”</a:t>
            </a:r>
            <a:endParaRPr sz="1500">
              <a:solidFill>
                <a:srgbClr val="000000"/>
              </a:solidFill>
            </a:endParaRPr>
          </a:p>
          <a:p>
            <a:pPr indent="0" lvl="0" marL="0" rtl="0" algn="l">
              <a:spcBef>
                <a:spcPts val="1600"/>
              </a:spcBef>
              <a:spcAft>
                <a:spcPts val="0"/>
              </a:spcAft>
              <a:buNone/>
            </a:pPr>
            <a:r>
              <a:rPr lang="en" sz="1500">
                <a:solidFill>
                  <a:srgbClr val="000000"/>
                </a:solidFill>
              </a:rPr>
              <a:t>“What is your opinion on the water quality in Plum Creek or the region?”</a:t>
            </a:r>
            <a:endParaRPr sz="1500">
              <a:solidFill>
                <a:srgbClr val="000000"/>
              </a:solidFill>
            </a:endParaRPr>
          </a:p>
          <a:p>
            <a:pPr indent="0" lvl="0" marL="0" rtl="0" algn="l">
              <a:spcBef>
                <a:spcPts val="1600"/>
              </a:spcBef>
              <a:spcAft>
                <a:spcPts val="0"/>
              </a:spcAft>
              <a:buNone/>
            </a:pPr>
            <a:r>
              <a:t/>
            </a:r>
            <a:endParaRPr sz="1500">
              <a:solidFill>
                <a:srgbClr val="000000"/>
              </a:solidFill>
            </a:endParaRPr>
          </a:p>
          <a:p>
            <a:pPr indent="0" lvl="0" marL="0" rtl="0" algn="l">
              <a:spcBef>
                <a:spcPts val="1600"/>
              </a:spcBef>
              <a:spcAft>
                <a:spcPts val="1600"/>
              </a:spcAft>
              <a:buNone/>
            </a:pPr>
            <a:r>
              <a:t/>
            </a:r>
            <a:endParaRPr sz="15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1"/>
          <p:cNvSpPr txBox="1"/>
          <p:nvPr>
            <p:ph type="title"/>
          </p:nvPr>
        </p:nvSpPr>
        <p:spPr>
          <a:xfrm>
            <a:off x="729450" y="10900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Upcoming events</a:t>
            </a:r>
            <a:endParaRPr/>
          </a:p>
        </p:txBody>
      </p:sp>
      <p:sp>
        <p:nvSpPr>
          <p:cNvPr id="503" name="Google Shape;503;p61"/>
          <p:cNvSpPr txBox="1"/>
          <p:nvPr>
            <p:ph idx="1" type="body"/>
          </p:nvPr>
        </p:nvSpPr>
        <p:spPr>
          <a:xfrm>
            <a:off x="729325" y="1850275"/>
            <a:ext cx="4003200" cy="2837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n" sz="1400">
                <a:solidFill>
                  <a:schemeClr val="dk2"/>
                </a:solidFill>
              </a:rPr>
              <a:t>Last Feral Hog Bounty Claim event: July 20th</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Feral Hog Management Roundtable</a:t>
            </a:r>
            <a:endParaRPr sz="1400">
              <a:solidFill>
                <a:schemeClr val="dk2"/>
              </a:solidFill>
            </a:endParaRPr>
          </a:p>
          <a:p>
            <a:pPr indent="-317500" lvl="1" marL="628650" rtl="0" algn="l">
              <a:spcBef>
                <a:spcPts val="1000"/>
              </a:spcBef>
              <a:spcAft>
                <a:spcPts val="0"/>
              </a:spcAft>
              <a:buClr>
                <a:schemeClr val="dk2"/>
              </a:buClr>
              <a:buSzPts val="1400"/>
              <a:buChar char="○"/>
            </a:pPr>
            <a:r>
              <a:rPr lang="en" sz="1400">
                <a:solidFill>
                  <a:schemeClr val="dk2"/>
                </a:solidFill>
              </a:rPr>
              <a:t>July 25th, 1PM to 3PM at the Scott Annex in Lockhart, TX </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Texas Watershed Stewardship Workshop</a:t>
            </a:r>
            <a:endParaRPr sz="1400">
              <a:solidFill>
                <a:schemeClr val="dk2"/>
              </a:solidFill>
            </a:endParaRPr>
          </a:p>
          <a:p>
            <a:pPr indent="-317500" lvl="1" marL="628650" rtl="0" algn="l">
              <a:spcBef>
                <a:spcPts val="1000"/>
              </a:spcBef>
              <a:spcAft>
                <a:spcPts val="0"/>
              </a:spcAft>
              <a:buClr>
                <a:schemeClr val="dk2"/>
              </a:buClr>
              <a:buSzPts val="1400"/>
              <a:buChar char="○"/>
            </a:pPr>
            <a:r>
              <a:rPr lang="en" sz="1400">
                <a:solidFill>
                  <a:schemeClr val="dk2"/>
                </a:solidFill>
              </a:rPr>
              <a:t>August 15th, 1PM to 5PM  at Cabela’s in the Palo Duro-White Tail Room in Buda, TX</a:t>
            </a:r>
            <a:endParaRPr sz="1400">
              <a:solidFill>
                <a:schemeClr val="dk2"/>
              </a:solidFill>
            </a:endParaRPr>
          </a:p>
          <a:p>
            <a:pPr indent="0" lvl="0" marL="0" rtl="0" algn="l">
              <a:spcBef>
                <a:spcPts val="1000"/>
              </a:spcBef>
              <a:spcAft>
                <a:spcPts val="1000"/>
              </a:spcAft>
              <a:buNone/>
            </a:pPr>
            <a:r>
              <a:t/>
            </a:r>
            <a:endParaRPr sz="1400">
              <a:solidFill>
                <a:schemeClr val="dk2"/>
              </a:solidFill>
            </a:endParaRPr>
          </a:p>
        </p:txBody>
      </p:sp>
      <p:pic>
        <p:nvPicPr>
          <p:cNvPr id="504" name="Google Shape;504;p61"/>
          <p:cNvPicPr preferRelativeResize="0"/>
          <p:nvPr/>
        </p:nvPicPr>
        <p:blipFill>
          <a:blip r:embed="rId3">
            <a:alphaModFix/>
          </a:blip>
          <a:stretch>
            <a:fillRect/>
          </a:stretch>
        </p:blipFill>
        <p:spPr>
          <a:xfrm>
            <a:off x="4842575" y="1236775"/>
            <a:ext cx="4003201" cy="3214695"/>
          </a:xfrm>
          <a:prstGeom prst="rect">
            <a:avLst/>
          </a:prstGeom>
          <a:noFill/>
          <a:ln>
            <a:noFill/>
          </a:ln>
          <a:effectLst>
            <a:outerShdw blurRad="57150" rotWithShape="0" algn="bl" dir="3480000" dist="123825">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2"/>
          <p:cNvSpPr txBox="1"/>
          <p:nvPr>
            <p:ph type="title"/>
          </p:nvPr>
        </p:nvSpPr>
        <p:spPr>
          <a:xfrm>
            <a:off x="729450" y="1398025"/>
            <a:ext cx="7688400" cy="12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Next Meeting</a:t>
            </a:r>
            <a:endParaRPr/>
          </a:p>
        </p:txBody>
      </p:sp>
      <p:sp>
        <p:nvSpPr>
          <p:cNvPr id="510" name="Google Shape;510;p62"/>
          <p:cNvSpPr txBox="1"/>
          <p:nvPr>
            <p:ph idx="1" type="body"/>
          </p:nvPr>
        </p:nvSpPr>
        <p:spPr>
          <a:xfrm>
            <a:off x="2428050" y="2977400"/>
            <a:ext cx="4287900" cy="340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t>Next Public Stakeholder meeting will be in </a:t>
            </a:r>
            <a:r>
              <a:rPr lang="en" sz="1800"/>
              <a:t>January</a:t>
            </a:r>
            <a:r>
              <a:rPr lang="en" sz="1800"/>
              <a:t> of 2024</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3"/>
          <p:cNvSpPr txBox="1"/>
          <p:nvPr>
            <p:ph type="ctrTitle"/>
          </p:nvPr>
        </p:nvSpPr>
        <p:spPr>
          <a:xfrm>
            <a:off x="0" y="1780800"/>
            <a:ext cx="9144000" cy="667500"/>
          </a:xfrm>
          <a:prstGeom prst="rect">
            <a:avLst/>
          </a:prstGeom>
          <a:solidFill>
            <a:srgbClr val="E9EDEE">
              <a:alpha val="45880"/>
            </a:srgbClr>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000"/>
              <a:buNone/>
            </a:pPr>
            <a:r>
              <a:rPr lang="en"/>
              <a:t>THANK YOU! </a:t>
            </a:r>
            <a:endParaRPr/>
          </a:p>
        </p:txBody>
      </p:sp>
      <p:sp>
        <p:nvSpPr>
          <p:cNvPr id="516" name="Google Shape;516;p63"/>
          <p:cNvSpPr txBox="1"/>
          <p:nvPr/>
        </p:nvSpPr>
        <p:spPr>
          <a:xfrm>
            <a:off x="2732850" y="2658725"/>
            <a:ext cx="36783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Sean Melvin</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smelvin@plumcreekwatershed.org</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830-557-7358</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sng" cap="none" strike="noStrike">
                <a:solidFill>
                  <a:schemeClr val="hlink"/>
                </a:solidFill>
                <a:latin typeface="Lato"/>
                <a:ea typeface="Lato"/>
                <a:cs typeface="Lato"/>
                <a:sym typeface="Lato"/>
                <a:hlinkClick r:id="rId3"/>
              </a:rPr>
              <a:t>plumcreekwatershed.org</a:t>
            </a:r>
            <a:endParaRPr b="0" i="0" sz="1800" u="none" cap="none" strike="noStrike">
              <a:solidFill>
                <a:srgbClr val="000000"/>
              </a:solidFill>
              <a:latin typeface="Lato"/>
              <a:ea typeface="Lato"/>
              <a:cs typeface="Lato"/>
              <a:sym typeface="Lato"/>
            </a:endParaRPr>
          </a:p>
        </p:txBody>
      </p:sp>
      <p:sp>
        <p:nvSpPr>
          <p:cNvPr id="517" name="Google Shape;517;p63"/>
          <p:cNvSpPr/>
          <p:nvPr/>
        </p:nvSpPr>
        <p:spPr>
          <a:xfrm>
            <a:off x="7800" y="4208325"/>
            <a:ext cx="9144000" cy="935100"/>
          </a:xfrm>
          <a:prstGeom prst="rect">
            <a:avLst/>
          </a:prstGeom>
          <a:solidFill>
            <a:srgbClr val="E9EDEE">
              <a:alpha val="458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8" name="Google Shape;518;p63"/>
          <p:cNvPicPr preferRelativeResize="0"/>
          <p:nvPr/>
        </p:nvPicPr>
        <p:blipFill rotWithShape="1">
          <a:blip r:embed="rId4">
            <a:alphaModFix/>
          </a:blip>
          <a:srcRect b="8684" l="17697" r="18895" t="0"/>
          <a:stretch/>
        </p:blipFill>
        <p:spPr>
          <a:xfrm>
            <a:off x="6730725" y="3951733"/>
            <a:ext cx="2327549" cy="1168917"/>
          </a:xfrm>
          <a:prstGeom prst="rect">
            <a:avLst/>
          </a:prstGeom>
          <a:noFill/>
          <a:ln>
            <a:noFill/>
          </a:ln>
        </p:spPr>
      </p:pic>
      <p:pic>
        <p:nvPicPr>
          <p:cNvPr id="519" name="Google Shape;519;p63"/>
          <p:cNvPicPr preferRelativeResize="0"/>
          <p:nvPr/>
        </p:nvPicPr>
        <p:blipFill rotWithShape="1">
          <a:blip r:embed="rId5">
            <a:alphaModFix/>
          </a:blip>
          <a:srcRect b="0" l="0" r="0" t="0"/>
          <a:stretch/>
        </p:blipFill>
        <p:spPr>
          <a:xfrm>
            <a:off x="299350" y="4291238"/>
            <a:ext cx="1672350" cy="769275"/>
          </a:xfrm>
          <a:prstGeom prst="rect">
            <a:avLst/>
          </a:prstGeom>
          <a:noFill/>
          <a:ln>
            <a:noFill/>
          </a:ln>
        </p:spPr>
      </p:pic>
      <p:sp>
        <p:nvSpPr>
          <p:cNvPr id="520" name="Google Shape;520;p63"/>
          <p:cNvSpPr txBox="1"/>
          <p:nvPr/>
        </p:nvSpPr>
        <p:spPr>
          <a:xfrm>
            <a:off x="2327550" y="4243650"/>
            <a:ext cx="44889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rgbClr val="403F42"/>
                </a:solidFill>
                <a:latin typeface="Times New Roman"/>
                <a:ea typeface="Times New Roman"/>
                <a:cs typeface="Times New Roman"/>
                <a:sym typeface="Times New Roman"/>
              </a:rPr>
              <a:t>Funding for the development and support of the Plum Creek Watershed Protection Plan is through a Clean Water Act grant provided by the Texas State Soil and Water Conservation Board and U.S. Environmental Protection Agency.</a:t>
            </a:r>
            <a:endParaRPr b="0" i="0" sz="1200" u="none" cap="none" strike="noStrike">
              <a:solidFill>
                <a:srgbClr val="00000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9"/>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Watershed Protection Plan Biennial Update</a:t>
            </a:r>
            <a:endParaRPr/>
          </a:p>
        </p:txBody>
      </p:sp>
      <p:sp>
        <p:nvSpPr>
          <p:cNvPr id="231" name="Google Shape;231;p29"/>
          <p:cNvSpPr txBox="1"/>
          <p:nvPr>
            <p:ph idx="1" type="subTitle"/>
          </p:nvPr>
        </p:nvSpPr>
        <p:spPr>
          <a:xfrm>
            <a:off x="466400" y="2975650"/>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9"/>
          <p:cNvSpPr txBox="1"/>
          <p:nvPr>
            <p:ph idx="2" type="body"/>
          </p:nvPr>
        </p:nvSpPr>
        <p:spPr>
          <a:xfrm>
            <a:off x="5174225" y="1047825"/>
            <a:ext cx="33744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The next biennial update for the WPP is fast approaching. At this time, let us discuss what unique items to include for the coming update.</a:t>
            </a:r>
            <a:endParaRPr>
              <a:solidFill>
                <a:schemeClr val="dk2"/>
              </a:solidFill>
            </a:endParaRPr>
          </a:p>
          <a:p>
            <a:pPr indent="-311150" lvl="0" marL="457200" rtl="0" algn="l">
              <a:spcBef>
                <a:spcPts val="1600"/>
              </a:spcBef>
              <a:spcAft>
                <a:spcPts val="0"/>
              </a:spcAft>
              <a:buClr>
                <a:schemeClr val="dk2"/>
              </a:buClr>
              <a:buSzPts val="1300"/>
              <a:buChar char="●"/>
            </a:pPr>
            <a:r>
              <a:rPr lang="en">
                <a:solidFill>
                  <a:schemeClr val="dk2"/>
                </a:solidFill>
              </a:rPr>
              <a:t>Measures and Milestones</a:t>
            </a:r>
            <a:endParaRPr>
              <a:solidFill>
                <a:schemeClr val="dk2"/>
              </a:solidFill>
            </a:endParaRPr>
          </a:p>
          <a:p>
            <a:pPr indent="-298450" lvl="1" marL="914400" rtl="0" algn="l">
              <a:spcBef>
                <a:spcPts val="0"/>
              </a:spcBef>
              <a:spcAft>
                <a:spcPts val="0"/>
              </a:spcAft>
              <a:buClr>
                <a:schemeClr val="dk2"/>
              </a:buClr>
              <a:buSzPts val="1100"/>
              <a:buChar char="○"/>
            </a:pPr>
            <a:r>
              <a:rPr lang="en">
                <a:solidFill>
                  <a:schemeClr val="dk2"/>
                </a:solidFill>
              </a:rPr>
              <a:t>Revisit load reduction </a:t>
            </a:r>
            <a:endParaRPr>
              <a:solidFill>
                <a:schemeClr val="dk2"/>
              </a:solidFill>
            </a:endParaRPr>
          </a:p>
          <a:p>
            <a:pPr indent="-298450" lvl="1" marL="914400" rtl="0" algn="l">
              <a:spcBef>
                <a:spcPts val="0"/>
              </a:spcBef>
              <a:spcAft>
                <a:spcPts val="0"/>
              </a:spcAft>
              <a:buClr>
                <a:schemeClr val="dk2"/>
              </a:buClr>
              <a:buSzPts val="1100"/>
              <a:buChar char="○"/>
            </a:pPr>
            <a:r>
              <a:rPr lang="en">
                <a:solidFill>
                  <a:schemeClr val="dk2"/>
                </a:solidFill>
              </a:rPr>
              <a:t>What been done in 10 years and what could be done in next 10 years?</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Water quality reporting</a:t>
            </a:r>
            <a:endParaRPr>
              <a:solidFill>
                <a:schemeClr val="dk2"/>
              </a:solidFill>
            </a:endParaRPr>
          </a:p>
          <a:p>
            <a:pPr indent="-298450" lvl="1" marL="914400" rtl="0" algn="l">
              <a:spcBef>
                <a:spcPts val="0"/>
              </a:spcBef>
              <a:spcAft>
                <a:spcPts val="0"/>
              </a:spcAft>
              <a:buClr>
                <a:schemeClr val="dk2"/>
              </a:buClr>
              <a:buSzPts val="1100"/>
              <a:buChar char="○"/>
            </a:pPr>
            <a:r>
              <a:rPr lang="en">
                <a:solidFill>
                  <a:schemeClr val="dk2"/>
                </a:solidFill>
              </a:rPr>
              <a:t>How do we want to </a:t>
            </a:r>
            <a:r>
              <a:rPr lang="en">
                <a:solidFill>
                  <a:schemeClr val="dk2"/>
                </a:solidFill>
              </a:rPr>
              <a:t>analyze</a:t>
            </a:r>
            <a:r>
              <a:rPr lang="en">
                <a:solidFill>
                  <a:schemeClr val="dk2"/>
                </a:solidFill>
              </a:rPr>
              <a:t> and show our data?</a:t>
            </a:r>
            <a:endParaRPr>
              <a:solidFill>
                <a:schemeClr val="dk2"/>
              </a:solidFill>
            </a:endParaRPr>
          </a:p>
          <a:p>
            <a:pPr indent="-298450" lvl="1" marL="914400" rtl="0" algn="l">
              <a:spcBef>
                <a:spcPts val="0"/>
              </a:spcBef>
              <a:spcAft>
                <a:spcPts val="0"/>
              </a:spcAft>
              <a:buClr>
                <a:schemeClr val="dk2"/>
              </a:buClr>
              <a:buSzPts val="1100"/>
              <a:buChar char="○"/>
            </a:pPr>
            <a:r>
              <a:rPr lang="en">
                <a:solidFill>
                  <a:schemeClr val="dk2"/>
                </a:solidFill>
              </a:rPr>
              <a:t>10 year </a:t>
            </a:r>
            <a:r>
              <a:rPr lang="en">
                <a:solidFill>
                  <a:schemeClr val="dk2"/>
                </a:solidFill>
              </a:rPr>
              <a:t>trends, 5 year trends</a:t>
            </a:r>
            <a:endParaRPr>
              <a:solidFill>
                <a:schemeClr val="dk2"/>
              </a:solidFill>
            </a:endParaRPr>
          </a:p>
          <a:p>
            <a:pPr indent="-298450" lvl="1" marL="914400" rtl="0" algn="l">
              <a:spcBef>
                <a:spcPts val="0"/>
              </a:spcBef>
              <a:spcAft>
                <a:spcPts val="0"/>
              </a:spcAft>
              <a:buClr>
                <a:schemeClr val="dk2"/>
              </a:buClr>
              <a:buSzPts val="1100"/>
              <a:buChar char="○"/>
            </a:pPr>
            <a:r>
              <a:rPr lang="en">
                <a:solidFill>
                  <a:schemeClr val="dk2"/>
                </a:solidFill>
              </a:rPr>
              <a:t>Wet vs Dry trends</a:t>
            </a:r>
            <a:endParaRPr>
              <a:solidFill>
                <a:schemeClr val="dk2"/>
              </a:solidFill>
            </a:endParaRPr>
          </a:p>
          <a:p>
            <a:pPr indent="0" lvl="0" marL="0" rtl="0" algn="l">
              <a:spcBef>
                <a:spcPts val="1600"/>
              </a:spcBef>
              <a:spcAft>
                <a:spcPts val="1600"/>
              </a:spcAft>
              <a:buNone/>
            </a:pPr>
            <a:r>
              <a:t/>
            </a:r>
            <a:endParaRPr>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0"/>
          <p:cNvSpPr txBox="1"/>
          <p:nvPr>
            <p:ph type="ctrTitle"/>
          </p:nvPr>
        </p:nvSpPr>
        <p:spPr>
          <a:xfrm>
            <a:off x="0" y="1422325"/>
            <a:ext cx="9144000" cy="2609700"/>
          </a:xfrm>
          <a:prstGeom prst="rect">
            <a:avLst/>
          </a:prstGeom>
          <a:solidFill>
            <a:srgbClr val="E9EDEE">
              <a:alpha val="54720"/>
            </a:srgbClr>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3400">
                <a:latin typeface="Lato"/>
                <a:ea typeface="Lato"/>
                <a:cs typeface="Lato"/>
                <a:sym typeface="Lato"/>
              </a:rPr>
              <a:t>Plum Creek Watershed Partnership</a:t>
            </a:r>
            <a:endParaRPr sz="3400">
              <a:latin typeface="Lato"/>
              <a:ea typeface="Lato"/>
              <a:cs typeface="Lato"/>
              <a:sym typeface="Lato"/>
            </a:endParaRPr>
          </a:p>
          <a:p>
            <a:pPr indent="0" lvl="0" marL="0" rtl="0" algn="ctr">
              <a:spcBef>
                <a:spcPts val="0"/>
              </a:spcBef>
              <a:spcAft>
                <a:spcPts val="0"/>
              </a:spcAft>
              <a:buNone/>
            </a:pPr>
            <a:r>
              <a:rPr lang="en" sz="3400">
                <a:latin typeface="Lato"/>
                <a:ea typeface="Lato"/>
                <a:cs typeface="Lato"/>
                <a:sym typeface="Lato"/>
              </a:rPr>
              <a:t>Public Stakeholder Meeting</a:t>
            </a:r>
            <a:endParaRPr sz="3400">
              <a:latin typeface="Lato"/>
              <a:ea typeface="Lato"/>
              <a:cs typeface="Lato"/>
              <a:sym typeface="Lato"/>
            </a:endParaRPr>
          </a:p>
        </p:txBody>
      </p:sp>
      <p:sp>
        <p:nvSpPr>
          <p:cNvPr id="238" name="Google Shape;238;p30"/>
          <p:cNvSpPr txBox="1"/>
          <p:nvPr>
            <p:ph idx="1" type="subTitle"/>
          </p:nvPr>
        </p:nvSpPr>
        <p:spPr>
          <a:xfrm>
            <a:off x="2637675" y="3342175"/>
            <a:ext cx="3787800" cy="71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Lockhart State Park Recreation Hall</a:t>
            </a:r>
            <a:endParaRPr b="1">
              <a:solidFill>
                <a:schemeClr val="dk2"/>
              </a:solidFill>
            </a:endParaRPr>
          </a:p>
          <a:p>
            <a:pPr indent="0" lvl="0" marL="0" rtl="0" algn="ctr">
              <a:spcBef>
                <a:spcPts val="0"/>
              </a:spcBef>
              <a:spcAft>
                <a:spcPts val="0"/>
              </a:spcAft>
              <a:buNone/>
            </a:pPr>
            <a:r>
              <a:rPr b="1" lang="en">
                <a:solidFill>
                  <a:schemeClr val="dk2"/>
                </a:solidFill>
              </a:rPr>
              <a:t>July 13th, 2023</a:t>
            </a:r>
            <a:endParaRPr b="1">
              <a:solidFill>
                <a:schemeClr val="dk2"/>
              </a:solidFill>
            </a:endParaRPr>
          </a:p>
        </p:txBody>
      </p:sp>
      <p:pic>
        <p:nvPicPr>
          <p:cNvPr id="239" name="Google Shape;239;p30"/>
          <p:cNvPicPr preferRelativeResize="0"/>
          <p:nvPr/>
        </p:nvPicPr>
        <p:blipFill rotWithShape="1">
          <a:blip r:embed="rId3">
            <a:alphaModFix/>
          </a:blip>
          <a:srcRect b="0" l="0" r="0" t="0"/>
          <a:stretch/>
        </p:blipFill>
        <p:spPr>
          <a:xfrm>
            <a:off x="165025" y="4118201"/>
            <a:ext cx="1882875" cy="866125"/>
          </a:xfrm>
          <a:prstGeom prst="rect">
            <a:avLst/>
          </a:prstGeom>
          <a:noFill/>
          <a:ln>
            <a:noFill/>
          </a:ln>
        </p:spPr>
      </p:pic>
      <p:pic>
        <p:nvPicPr>
          <p:cNvPr id="240" name="Google Shape;240;p30"/>
          <p:cNvPicPr preferRelativeResize="0"/>
          <p:nvPr/>
        </p:nvPicPr>
        <p:blipFill rotWithShape="1">
          <a:blip r:embed="rId4">
            <a:alphaModFix/>
          </a:blip>
          <a:srcRect b="8684" l="17697" r="18895" t="0"/>
          <a:stretch/>
        </p:blipFill>
        <p:spPr>
          <a:xfrm>
            <a:off x="6730725" y="3875533"/>
            <a:ext cx="2327549" cy="11689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1"/>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the Public Stakeholder Meeting!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Meet the Plum Creek Watershed Partnership and its Steering Committee!</a:t>
            </a:r>
            <a:endParaRPr/>
          </a:p>
        </p:txBody>
      </p:sp>
      <p:sp>
        <p:nvSpPr>
          <p:cNvPr id="246" name="Google Shape;246;p31"/>
          <p:cNvSpPr txBox="1"/>
          <p:nvPr>
            <p:ph idx="1" type="body"/>
          </p:nvPr>
        </p:nvSpPr>
        <p:spPr>
          <a:xfrm>
            <a:off x="931050" y="3980100"/>
            <a:ext cx="7281900" cy="88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2"/>
          <p:cNvSpPr txBox="1"/>
          <p:nvPr>
            <p:ph type="title"/>
          </p:nvPr>
        </p:nvSpPr>
        <p:spPr>
          <a:xfrm>
            <a:off x="729450" y="101385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The Plum Creek Watershed Partnership</a:t>
            </a:r>
            <a:endParaRPr/>
          </a:p>
        </p:txBody>
      </p:sp>
      <p:sp>
        <p:nvSpPr>
          <p:cNvPr id="252" name="Google Shape;252;p32"/>
          <p:cNvSpPr txBox="1"/>
          <p:nvPr>
            <p:ph idx="1" type="body"/>
          </p:nvPr>
        </p:nvSpPr>
        <p:spPr>
          <a:xfrm>
            <a:off x="729325" y="1621675"/>
            <a:ext cx="49221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a:solidFill>
                  <a:schemeClr val="dk2"/>
                </a:solidFill>
              </a:rPr>
              <a:t>The Partnership is composed of 12 partners which include:</a:t>
            </a:r>
            <a:endParaRPr>
              <a:solidFill>
                <a:schemeClr val="dk2"/>
              </a:solidFill>
            </a:endParaRPr>
          </a:p>
          <a:p>
            <a:pPr indent="-311150" lvl="0" marL="457200" rtl="0" algn="l">
              <a:lnSpc>
                <a:spcPct val="115000"/>
              </a:lnSpc>
              <a:spcBef>
                <a:spcPts val="1600"/>
              </a:spcBef>
              <a:spcAft>
                <a:spcPts val="0"/>
              </a:spcAft>
              <a:buClr>
                <a:schemeClr val="dk2"/>
              </a:buClr>
              <a:buSzPts val="1300"/>
              <a:buChar char="●"/>
            </a:pPr>
            <a:r>
              <a:rPr lang="en">
                <a:solidFill>
                  <a:schemeClr val="dk2"/>
                </a:solidFill>
              </a:rPr>
              <a:t>Hays County</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Caldwell County </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Guadalupe-Blanco River Authority</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City of Kyle</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City of Buda</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City of Lockhart</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City of Uhland </a:t>
            </a:r>
            <a:endParaRPr>
              <a:solidFill>
                <a:schemeClr val="dk2"/>
              </a:solidFill>
            </a:endParaRPr>
          </a:p>
        </p:txBody>
      </p:sp>
      <p:sp>
        <p:nvSpPr>
          <p:cNvPr id="253" name="Google Shape;253;p32"/>
          <p:cNvSpPr txBox="1"/>
          <p:nvPr>
            <p:ph idx="2" type="body"/>
          </p:nvPr>
        </p:nvSpPr>
        <p:spPr>
          <a:xfrm>
            <a:off x="3853525" y="2037475"/>
            <a:ext cx="3774300" cy="18816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2"/>
              </a:buClr>
              <a:buSzPts val="1300"/>
              <a:buChar char="●"/>
            </a:pPr>
            <a:r>
              <a:rPr lang="en">
                <a:solidFill>
                  <a:schemeClr val="dk2"/>
                </a:solidFill>
              </a:rPr>
              <a:t>City of Luling </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Hays County Soil &amp; Water Conservation District </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Caldwell-Travis Soil &amp; Water Conservation District</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Plum Creek Conservation District</a:t>
            </a:r>
            <a:endParaRPr>
              <a:solidFill>
                <a:schemeClr val="dk2"/>
              </a:solidFill>
            </a:endParaRPr>
          </a:p>
          <a:p>
            <a:pPr indent="-311150" lvl="0" marL="457200" rtl="0" algn="l">
              <a:lnSpc>
                <a:spcPct val="115000"/>
              </a:lnSpc>
              <a:spcBef>
                <a:spcPts val="0"/>
              </a:spcBef>
              <a:spcAft>
                <a:spcPts val="0"/>
              </a:spcAft>
              <a:buClr>
                <a:schemeClr val="dk2"/>
              </a:buClr>
              <a:buSzPts val="1300"/>
              <a:buChar char="●"/>
            </a:pPr>
            <a:r>
              <a:rPr lang="en">
                <a:solidFill>
                  <a:schemeClr val="dk2"/>
                </a:solidFill>
              </a:rPr>
              <a:t>Aqua Water Supply Corp.</a:t>
            </a:r>
            <a:endParaRPr>
              <a:solidFill>
                <a:schemeClr val="dk2"/>
              </a:solidFill>
            </a:endParaRPr>
          </a:p>
        </p:txBody>
      </p:sp>
      <p:sp>
        <p:nvSpPr>
          <p:cNvPr id="254" name="Google Shape;254;p32"/>
          <p:cNvSpPr txBox="1"/>
          <p:nvPr/>
        </p:nvSpPr>
        <p:spPr>
          <a:xfrm>
            <a:off x="737525" y="3774575"/>
            <a:ext cx="74541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An Interlocal Agreement (ILA) was first established in 2011 and is being renewed again this year.  The ILA serves to allow local partners to provide the required 40 percent match each year for the Clean Water Act Section 319(h) grant. Through the efforts of our partners, the Partnership remains at the forefront of water quality management and has played a key role in watershed stewardship in Texas.</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3"/>
          <p:cNvSpPr txBox="1"/>
          <p:nvPr>
            <p:ph type="title"/>
          </p:nvPr>
        </p:nvSpPr>
        <p:spPr>
          <a:xfrm>
            <a:off x="681050" y="91340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0" lang="en"/>
              <a:t>Plum Creek Watershed</a:t>
            </a:r>
            <a:endParaRPr b="0"/>
          </a:p>
        </p:txBody>
      </p:sp>
      <p:sp>
        <p:nvSpPr>
          <p:cNvPr id="260" name="Google Shape;260;p33"/>
          <p:cNvSpPr txBox="1"/>
          <p:nvPr>
            <p:ph idx="1" type="body"/>
          </p:nvPr>
        </p:nvSpPr>
        <p:spPr>
          <a:xfrm>
            <a:off x="729325" y="1562100"/>
            <a:ext cx="4749000" cy="262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500">
                <a:solidFill>
                  <a:schemeClr val="dk2"/>
                </a:solidFill>
              </a:rPr>
              <a:t>The watershed</a:t>
            </a:r>
            <a:endParaRPr sz="1500">
              <a:solidFill>
                <a:schemeClr val="dk2"/>
              </a:solidFill>
            </a:endParaRPr>
          </a:p>
          <a:p>
            <a:pPr indent="-209550" lvl="0" marL="285750" rtl="0" algn="l">
              <a:lnSpc>
                <a:spcPct val="100000"/>
              </a:lnSpc>
              <a:spcBef>
                <a:spcPts val="1000"/>
              </a:spcBef>
              <a:spcAft>
                <a:spcPts val="0"/>
              </a:spcAft>
              <a:buClr>
                <a:schemeClr val="dk2"/>
              </a:buClr>
              <a:buSzPts val="1500"/>
              <a:buChar char="●"/>
            </a:pPr>
            <a:r>
              <a:rPr lang="en" sz="1500">
                <a:solidFill>
                  <a:schemeClr val="dk2"/>
                </a:solidFill>
              </a:rPr>
              <a:t>Stretches across Hays and Caldwell County and the cities of Kyle, Buda, Uhland, Lockhart and Luling</a:t>
            </a:r>
            <a:endParaRPr sz="1500">
              <a:solidFill>
                <a:schemeClr val="dk2"/>
              </a:solidFill>
            </a:endParaRPr>
          </a:p>
          <a:p>
            <a:pPr indent="-209550" lvl="0" marL="285750" rtl="0" algn="l">
              <a:lnSpc>
                <a:spcPct val="100000"/>
              </a:lnSpc>
              <a:spcBef>
                <a:spcPts val="0"/>
              </a:spcBef>
              <a:spcAft>
                <a:spcPts val="0"/>
              </a:spcAft>
              <a:buClr>
                <a:schemeClr val="dk2"/>
              </a:buClr>
              <a:buSzPts val="1500"/>
              <a:buChar char="●"/>
            </a:pPr>
            <a:r>
              <a:rPr lang="en" sz="1500">
                <a:solidFill>
                  <a:schemeClr val="dk2"/>
                </a:solidFill>
              </a:rPr>
              <a:t>~400 square miles with Plum Creek measuring 52 miles</a:t>
            </a:r>
            <a:endParaRPr sz="1500">
              <a:solidFill>
                <a:schemeClr val="dk2"/>
              </a:solidFill>
            </a:endParaRPr>
          </a:p>
          <a:p>
            <a:pPr indent="-209550" lvl="0" marL="285750" rtl="0" algn="l">
              <a:lnSpc>
                <a:spcPct val="100000"/>
              </a:lnSpc>
              <a:spcBef>
                <a:spcPts val="0"/>
              </a:spcBef>
              <a:spcAft>
                <a:spcPts val="0"/>
              </a:spcAft>
              <a:buClr>
                <a:schemeClr val="dk2"/>
              </a:buClr>
              <a:buSzPts val="1500"/>
              <a:buChar char="●"/>
            </a:pPr>
            <a:r>
              <a:rPr lang="en" sz="1500">
                <a:solidFill>
                  <a:schemeClr val="dk2"/>
                </a:solidFill>
              </a:rPr>
              <a:t>Is a significant tributary to the San Marcos River</a:t>
            </a:r>
            <a:endParaRPr sz="1500">
              <a:solidFill>
                <a:schemeClr val="dk2"/>
              </a:solidFill>
            </a:endParaRPr>
          </a:p>
          <a:p>
            <a:pPr indent="0" lvl="0" marL="0" rtl="0" algn="l">
              <a:lnSpc>
                <a:spcPct val="100000"/>
              </a:lnSpc>
              <a:spcBef>
                <a:spcPts val="0"/>
              </a:spcBef>
              <a:spcAft>
                <a:spcPts val="0"/>
              </a:spcAft>
              <a:buSzPts val="1300"/>
              <a:buNone/>
            </a:pPr>
            <a:r>
              <a:t/>
            </a:r>
            <a:endParaRPr sz="1500">
              <a:solidFill>
                <a:schemeClr val="dk2"/>
              </a:solidFill>
            </a:endParaRPr>
          </a:p>
          <a:p>
            <a:pPr indent="0" lvl="0" marL="0" rtl="0" algn="l">
              <a:lnSpc>
                <a:spcPct val="100000"/>
              </a:lnSpc>
              <a:spcBef>
                <a:spcPts val="0"/>
              </a:spcBef>
              <a:spcAft>
                <a:spcPts val="0"/>
              </a:spcAft>
              <a:buSzPts val="1300"/>
              <a:buNone/>
            </a:pPr>
            <a:r>
              <a:rPr lang="en" sz="1500">
                <a:solidFill>
                  <a:schemeClr val="dk2"/>
                </a:solidFill>
              </a:rPr>
              <a:t>The issues in the watershed</a:t>
            </a:r>
            <a:endParaRPr sz="1500">
              <a:solidFill>
                <a:schemeClr val="dk2"/>
              </a:solidFill>
            </a:endParaRPr>
          </a:p>
          <a:p>
            <a:pPr indent="-209550" lvl="0" marL="285750" rtl="0" algn="l">
              <a:lnSpc>
                <a:spcPct val="100000"/>
              </a:lnSpc>
              <a:spcBef>
                <a:spcPts val="1000"/>
              </a:spcBef>
              <a:spcAft>
                <a:spcPts val="0"/>
              </a:spcAft>
              <a:buClr>
                <a:schemeClr val="dk2"/>
              </a:buClr>
              <a:buSzPts val="1500"/>
              <a:buChar char="●"/>
            </a:pPr>
            <a:r>
              <a:rPr lang="en" sz="1500">
                <a:solidFill>
                  <a:schemeClr val="dk2"/>
                </a:solidFill>
              </a:rPr>
              <a:t>Impaired for E. coli bacteria (since 2004)</a:t>
            </a:r>
            <a:endParaRPr sz="1500">
              <a:solidFill>
                <a:schemeClr val="dk2"/>
              </a:solidFill>
            </a:endParaRPr>
          </a:p>
          <a:p>
            <a:pPr indent="-209550" lvl="0" marL="285750" rtl="0" algn="l">
              <a:lnSpc>
                <a:spcPct val="100000"/>
              </a:lnSpc>
              <a:spcBef>
                <a:spcPts val="0"/>
              </a:spcBef>
              <a:spcAft>
                <a:spcPts val="0"/>
              </a:spcAft>
              <a:buClr>
                <a:schemeClr val="dk2"/>
              </a:buClr>
              <a:buSzPts val="1500"/>
              <a:buChar char="●"/>
            </a:pPr>
            <a:r>
              <a:rPr lang="en" sz="1500">
                <a:solidFill>
                  <a:schemeClr val="dk2"/>
                </a:solidFill>
              </a:rPr>
              <a:t>C</a:t>
            </a:r>
            <a:r>
              <a:rPr lang="en" sz="1500">
                <a:solidFill>
                  <a:schemeClr val="dk2"/>
                </a:solidFill>
              </a:rPr>
              <a:t>oncerns for Nitrate Nitrogen, Ammonia Nitrogen, Total Phosphorus, impaired macrobenthic community, impaired fish community and impaired habitat</a:t>
            </a:r>
            <a:endParaRPr sz="1500">
              <a:solidFill>
                <a:schemeClr val="dk2"/>
              </a:solidFill>
            </a:endParaRPr>
          </a:p>
          <a:p>
            <a:pPr indent="0" lvl="0" marL="0" rtl="0" algn="l">
              <a:lnSpc>
                <a:spcPct val="100000"/>
              </a:lnSpc>
              <a:spcBef>
                <a:spcPts val="0"/>
              </a:spcBef>
              <a:spcAft>
                <a:spcPts val="0"/>
              </a:spcAft>
              <a:buSzPts val="1300"/>
              <a:buNone/>
            </a:pPr>
            <a:r>
              <a:rPr lang="en">
                <a:solidFill>
                  <a:schemeClr val="dk2"/>
                </a:solidFill>
              </a:rPr>
              <a:t>  </a:t>
            </a:r>
            <a:endParaRPr>
              <a:solidFill>
                <a:schemeClr val="dk2"/>
              </a:solidFill>
            </a:endParaRPr>
          </a:p>
        </p:txBody>
      </p:sp>
      <p:pic>
        <p:nvPicPr>
          <p:cNvPr id="261" name="Google Shape;261;p33"/>
          <p:cNvPicPr preferRelativeResize="0"/>
          <p:nvPr/>
        </p:nvPicPr>
        <p:blipFill rotWithShape="1">
          <a:blip r:embed="rId3">
            <a:alphaModFix/>
          </a:blip>
          <a:srcRect b="0" l="0" r="0" t="0"/>
          <a:stretch/>
        </p:blipFill>
        <p:spPr>
          <a:xfrm>
            <a:off x="5774726" y="704750"/>
            <a:ext cx="3158999" cy="40941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4"/>
          <p:cNvSpPr txBox="1"/>
          <p:nvPr>
            <p:ph type="title"/>
          </p:nvPr>
        </p:nvSpPr>
        <p:spPr>
          <a:xfrm>
            <a:off x="727800" y="62375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800"/>
              <a:t>2022 Texas Integrated Report - Basin 18</a:t>
            </a:r>
            <a:endParaRPr sz="2800"/>
          </a:p>
        </p:txBody>
      </p:sp>
      <p:graphicFrame>
        <p:nvGraphicFramePr>
          <p:cNvPr id="267" name="Google Shape;267;p34"/>
          <p:cNvGraphicFramePr/>
          <p:nvPr/>
        </p:nvGraphicFramePr>
        <p:xfrm>
          <a:off x="3126850" y="1297530"/>
          <a:ext cx="3000000" cy="3000000"/>
        </p:xfrm>
        <a:graphic>
          <a:graphicData uri="http://schemas.openxmlformats.org/drawingml/2006/table">
            <a:tbl>
              <a:tblPr>
                <a:noFill/>
                <a:tableStyleId>{746121CD-37B1-4871-9BF4-04E43EAA85D2}</a:tableStyleId>
              </a:tblPr>
              <a:tblGrid>
                <a:gridCol w="2472725"/>
                <a:gridCol w="1466225"/>
                <a:gridCol w="1920600"/>
              </a:tblGrid>
              <a:tr h="225450">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t>Assessment Unit</a:t>
                      </a:r>
                      <a:endParaRPr b="1"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t>Parameter</a:t>
                      </a:r>
                      <a:endParaRPr b="1"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t>Status</a:t>
                      </a:r>
                      <a:endParaRPr b="1"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8360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1810_1 </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(near confluence with San Marcos River)</a:t>
                      </a:r>
                      <a:endParaRPr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i="1" lang="en" sz="900" u="none" cap="none" strike="noStrike"/>
                        <a:t>E. coli</a:t>
                      </a:r>
                      <a:r>
                        <a:rPr lang="en" sz="900" u="none" cap="none" strike="noStrike"/>
                        <a:t> (Geomean)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Nitrate (nutrient)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Total Phosphorus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Fish Community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Aquatic Habitat</a:t>
                      </a:r>
                      <a:endParaRPr sz="9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 (4b)</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txBody>
                  <a:tcPr marT="91425" marB="91425" marR="91425" marL="91425">
                    <a:lnL cap="flat" cmpd="sng" w="9525">
                      <a:solidFill>
                        <a:schemeClr val="dk2">
                          <a:alpha val="0"/>
                        </a:schemeClr>
                      </a:solidFill>
                      <a:prstDash val="solid"/>
                      <a:round/>
                      <a:headEnd len="sm" w="sm" type="none"/>
                      <a:tailEnd len="sm" w="sm" type="none"/>
                    </a:lnL>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8360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1810_2 </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(~2.5 miles upstream of confluence with Clear Fork)</a:t>
                      </a:r>
                      <a:endParaRPr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i="1" lang="en" sz="900" u="none" cap="none" strike="noStrike"/>
                        <a:t>E. coli</a:t>
                      </a:r>
                      <a:r>
                        <a:rPr lang="en" sz="900" u="none" cap="none" strike="noStrike"/>
                        <a:t> (Geomean)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Nitrate (nutrient)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Total Phosphorus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Fish Community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Aquatic Habitat</a:t>
                      </a:r>
                      <a:endParaRPr sz="9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 (4b)</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Use Concern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1200" u="none" cap="none" strike="noStrike"/>
                    </a:p>
                  </a:txBody>
                  <a:tcPr marT="91425" marB="91425" marR="91425" marL="91425">
                    <a:lnL cap="flat" cmpd="sng" w="9525">
                      <a:solidFill>
                        <a:srgbClr val="9E9E9E">
                          <a:alpha val="0"/>
                        </a:srgbClr>
                      </a:solidFill>
                      <a:prstDash val="solid"/>
                      <a:round/>
                      <a:headEnd len="sm" w="sm" type="none"/>
                      <a:tailEnd len="sm" w="sm" type="none"/>
                    </a:lnL>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8360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1810_3 </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(~0.5 miles upstream of State Hwy 21)</a:t>
                      </a:r>
                      <a:endParaRPr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i="1" lang="en" sz="900" u="none" cap="none" strike="noStrike"/>
                        <a:t>E. coli</a:t>
                      </a:r>
                      <a:r>
                        <a:rPr lang="en" sz="900" u="none" cap="none" strike="noStrike"/>
                        <a:t> (Geomean)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Nitrate (nutrient)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Total Phosphorus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Ammonia</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Macrobenthic community</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Fish Kill Report</a:t>
                      </a:r>
                      <a:endParaRPr sz="9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 (4b)</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Use Concern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Use Concern</a:t>
                      </a:r>
                      <a:endParaRPr sz="1200" u="none" cap="none" strike="noStrike"/>
                    </a:p>
                  </a:txBody>
                  <a:tcPr marT="91425" marB="91425" marR="91425" marL="91425">
                    <a:lnL cap="flat" cmpd="sng" w="9525">
                      <a:solidFill>
                        <a:srgbClr val="9E9E9E">
                          <a:alpha val="0"/>
                        </a:srgbClr>
                      </a:solidFill>
                      <a:prstDash val="solid"/>
                      <a:round/>
                      <a:headEnd len="sm" w="sm" type="none"/>
                      <a:tailEnd len="sm" w="sm" type="none"/>
                    </a:lnL>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366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1810A_01 Town Branch </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(perennial stream in Lockhart)</a:t>
                      </a:r>
                      <a:endParaRPr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900"/>
                        <a:buFont typeface="Arial"/>
                        <a:buNone/>
                      </a:pPr>
                      <a:r>
                        <a:rPr i="1" lang="en" sz="900" u="none" cap="none" strike="noStrike"/>
                        <a:t>E. coli</a:t>
                      </a:r>
                      <a:r>
                        <a:rPr lang="en" sz="900" u="none" cap="none" strike="noStrike"/>
                        <a:t> (Geomean)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Nitrate (nutrient)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Dissolved O2 (grab)</a:t>
                      </a:r>
                      <a:endParaRPr sz="9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 (4b)</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1200" u="none" cap="none" strike="noStrike"/>
                    </a:p>
                  </a:txBody>
                  <a:tcPr marT="91425" marB="91425" marR="91425" marL="91425">
                    <a:lnL cap="flat" cmpd="sng" w="9525">
                      <a:solidFill>
                        <a:srgbClr val="9E9E9E">
                          <a:alpha val="0"/>
                        </a:srgbClr>
                      </a:solidFill>
                      <a:prstDash val="solid"/>
                      <a:round/>
                      <a:headEnd len="sm" w="sm" type="none"/>
                      <a:tailEnd len="sm" w="sm" type="none"/>
                    </a:lnL>
                    <a:lnT cap="flat" cmpd="sng" w="9525">
                      <a:solidFill>
                        <a:schemeClr val="dk2"/>
                      </a:solidFill>
                      <a:prstDash val="solid"/>
                      <a:round/>
                      <a:headEnd len="sm" w="sm" type="none"/>
                      <a:tailEnd len="sm" w="sm" type="none"/>
                    </a:lnT>
                  </a:tcPr>
                </a:tc>
              </a:tr>
            </a:tbl>
          </a:graphicData>
        </a:graphic>
      </p:graphicFrame>
      <p:sp>
        <p:nvSpPr>
          <p:cNvPr id="268" name="Google Shape;268;p34"/>
          <p:cNvSpPr txBox="1"/>
          <p:nvPr/>
        </p:nvSpPr>
        <p:spPr>
          <a:xfrm>
            <a:off x="308175" y="1433025"/>
            <a:ext cx="2571900" cy="340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Lato"/>
                <a:ea typeface="Lato"/>
                <a:cs typeface="Lato"/>
                <a:sym typeface="Lato"/>
              </a:rPr>
              <a:t>Since the implementation of the WPP, Plum Creek (segment 1810) continues to be recognized by the State of Texas as impaired for Primary Contact Recreation.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Lato"/>
                <a:ea typeface="Lato"/>
                <a:cs typeface="Lato"/>
                <a:sym typeface="Lato"/>
              </a:rPr>
              <a:t>Here listed are the current impairments and concerns in Plum Creek as described in the 2022 Texas Integrated Report by TCEQ.</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Lato"/>
                <a:ea typeface="Lato"/>
                <a:cs typeface="Lato"/>
                <a:sym typeface="Lato"/>
              </a:rPr>
              <a:t>Highest average concentration of </a:t>
            </a:r>
            <a:r>
              <a:rPr b="0" i="1" lang="en" sz="1100" u="none" cap="none" strike="noStrike">
                <a:solidFill>
                  <a:srgbClr val="000000"/>
                </a:solidFill>
                <a:latin typeface="Lato"/>
                <a:ea typeface="Lato"/>
                <a:cs typeface="Lato"/>
                <a:sym typeface="Lato"/>
              </a:rPr>
              <a:t>E. coli</a:t>
            </a:r>
            <a:r>
              <a:rPr b="0" i="0" lang="en" sz="1100" u="none" cap="none" strike="noStrike">
                <a:solidFill>
                  <a:srgbClr val="000000"/>
                </a:solidFill>
                <a:latin typeface="Lato"/>
                <a:ea typeface="Lato"/>
                <a:cs typeface="Lato"/>
                <a:sym typeface="Lato"/>
              </a:rPr>
              <a:t> is at the 1810_3 segment</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Lato"/>
                <a:ea typeface="Lato"/>
                <a:cs typeface="Lato"/>
                <a:sym typeface="Lato"/>
              </a:rPr>
              <a:t>You can view the impaired stream information on TCEQ’s Surface Water Quality Segment Viewer. Link:</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3"/>
              </a:rPr>
              <a:t>https://www.tceq.texas.gov/gis/segments-viewer</a:t>
            </a:r>
            <a:endParaRPr b="0" i="0" sz="1100" u="none" cap="none" strike="noStrike">
              <a:solidFill>
                <a:srgbClr val="000000"/>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EERING COMMITTEE">
  <a:themeElements>
    <a:clrScheme name="Streamline">
      <a:dk1>
        <a:srgbClr val="4096A2"/>
      </a:dk1>
      <a:lt1>
        <a:srgbClr val="FFFFFF"/>
      </a:lt1>
      <a:dk2>
        <a:srgbClr val="1A1A1A"/>
      </a:dk2>
      <a:lt2>
        <a:srgbClr val="E9EDEE"/>
      </a:lt2>
      <a:accent1>
        <a:srgbClr val="595959"/>
      </a:accent1>
      <a:accent2>
        <a:srgbClr val="6AA4C8"/>
      </a:accent2>
      <a:accent3>
        <a:srgbClr val="76461F"/>
      </a:accent3>
      <a:accent4>
        <a:srgbClr val="9CCAFA"/>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