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5143500" cx="9144000"/>
  <p:notesSz cx="6858000" cy="9144000"/>
  <p:embeddedFontLst>
    <p:embeddedFont>
      <p:font typeface="Raleway"/>
      <p:regular r:id="rId28"/>
      <p:bold r:id="rId29"/>
      <p:italic r:id="rId30"/>
      <p:boldItalic r:id="rId31"/>
    </p:embeddedFont>
    <p:embeddedFont>
      <p:font typeface="Lat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37641EE-A3D7-41F7-A8DE-B4D1794B8853}">
  <a:tblStyle styleId="{D37641EE-A3D7-41F7-A8DE-B4D1794B8853}"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Raleway-regular.fntdata"/><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aleway-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aleway-boldItalic.fntdata"/><Relationship Id="rId30" Type="http://schemas.openxmlformats.org/officeDocument/2006/relationships/font" Target="fonts/Raleway-italic.fntdata"/><Relationship Id="rId11" Type="http://schemas.openxmlformats.org/officeDocument/2006/relationships/slide" Target="slides/slide5.xml"/><Relationship Id="rId33" Type="http://schemas.openxmlformats.org/officeDocument/2006/relationships/font" Target="fonts/Lato-bold.fntdata"/><Relationship Id="rId10" Type="http://schemas.openxmlformats.org/officeDocument/2006/relationships/slide" Target="slides/slide4.xml"/><Relationship Id="rId32" Type="http://schemas.openxmlformats.org/officeDocument/2006/relationships/font" Target="fonts/Lato-regular.fntdata"/><Relationship Id="rId13" Type="http://schemas.openxmlformats.org/officeDocument/2006/relationships/slide" Target="slides/slide7.xml"/><Relationship Id="rId35" Type="http://schemas.openxmlformats.org/officeDocument/2006/relationships/font" Target="fonts/Lato-boldItalic.fntdata"/><Relationship Id="rId12" Type="http://schemas.openxmlformats.org/officeDocument/2006/relationships/slide" Target="slides/slide6.xml"/><Relationship Id="rId34" Type="http://schemas.openxmlformats.org/officeDocument/2006/relationships/font" Target="fonts/Lato-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2eac9bb28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2eac9bb28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b9c19a453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b9c19a453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b9c19a453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b9c19a453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2eac9bb280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2eac9bb280_0_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b9c19a453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b9c19a453c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6a16efa92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6a16efa92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b9c19a453c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b9c19a453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6a16efa9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6a16efa9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b9c19a453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b9c19a453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2eac9bb280_0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2eac9bb280_0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b9c19a453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b9c19a453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12fd997bac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12fd997bac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12fd997bac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12fd997bac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2eac9bb280_0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22eac9bb280_0_6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12fd997bac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12fd997bac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2eac9bb28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2eac9bb28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 update looked at data from 2008 to Q3 of 2021</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2eac9bb280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g22eac9bb280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2eac9bb280_0_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22eac9bb280_0_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2eac9bb280_0_4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22eac9bb280_0_4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Explained</a:t>
            </a:r>
            <a:r>
              <a:rPr lang="en"/>
              <a:t> impaired…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b9c19a453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b9c19a453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bd4924d21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bd4924d2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7.png"/><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000"/>
              <a:buNone/>
              <a:defRPr sz="4000">
                <a:solidFill>
                  <a:schemeClr val="dk2"/>
                </a:solidFill>
              </a:defRPr>
            </a:lvl1pPr>
            <a:lvl2pPr lvl="1">
              <a:spcBef>
                <a:spcPts val="0"/>
              </a:spcBef>
              <a:spcAft>
                <a:spcPts val="0"/>
              </a:spcAft>
              <a:buClr>
                <a:schemeClr val="dk2"/>
              </a:buClr>
              <a:buSzPts val="4000"/>
              <a:buNone/>
              <a:defRPr sz="4000">
                <a:solidFill>
                  <a:schemeClr val="dk2"/>
                </a:solidFill>
              </a:defRPr>
            </a:lvl2pPr>
            <a:lvl3pPr lvl="2">
              <a:spcBef>
                <a:spcPts val="0"/>
              </a:spcBef>
              <a:spcAft>
                <a:spcPts val="0"/>
              </a:spcAft>
              <a:buClr>
                <a:schemeClr val="dk2"/>
              </a:buClr>
              <a:buSzPts val="4000"/>
              <a:buNone/>
              <a:defRPr sz="4000">
                <a:solidFill>
                  <a:schemeClr val="dk2"/>
                </a:solidFill>
              </a:defRPr>
            </a:lvl3pPr>
            <a:lvl4pPr lvl="3">
              <a:spcBef>
                <a:spcPts val="0"/>
              </a:spcBef>
              <a:spcAft>
                <a:spcPts val="0"/>
              </a:spcAft>
              <a:buClr>
                <a:schemeClr val="dk2"/>
              </a:buClr>
              <a:buSzPts val="4000"/>
              <a:buNone/>
              <a:defRPr sz="4000">
                <a:solidFill>
                  <a:schemeClr val="dk2"/>
                </a:solidFill>
              </a:defRPr>
            </a:lvl4pPr>
            <a:lvl5pPr lvl="4">
              <a:spcBef>
                <a:spcPts val="0"/>
              </a:spcBef>
              <a:spcAft>
                <a:spcPts val="0"/>
              </a:spcAft>
              <a:buClr>
                <a:schemeClr val="dk2"/>
              </a:buClr>
              <a:buSzPts val="4000"/>
              <a:buNone/>
              <a:defRPr sz="4000">
                <a:solidFill>
                  <a:schemeClr val="dk2"/>
                </a:solidFill>
              </a:defRPr>
            </a:lvl5pPr>
            <a:lvl6pPr lvl="5">
              <a:spcBef>
                <a:spcPts val="0"/>
              </a:spcBef>
              <a:spcAft>
                <a:spcPts val="0"/>
              </a:spcAft>
              <a:buClr>
                <a:schemeClr val="dk2"/>
              </a:buClr>
              <a:buSzPts val="4000"/>
              <a:buNone/>
              <a:defRPr sz="4000">
                <a:solidFill>
                  <a:schemeClr val="dk2"/>
                </a:solidFill>
              </a:defRPr>
            </a:lvl6pPr>
            <a:lvl7pPr lvl="6">
              <a:spcBef>
                <a:spcPts val="0"/>
              </a:spcBef>
              <a:spcAft>
                <a:spcPts val="0"/>
              </a:spcAft>
              <a:buClr>
                <a:schemeClr val="dk2"/>
              </a:buClr>
              <a:buSzPts val="4000"/>
              <a:buNone/>
              <a:defRPr sz="4000">
                <a:solidFill>
                  <a:schemeClr val="dk2"/>
                </a:solidFill>
              </a:defRPr>
            </a:lvl7pPr>
            <a:lvl8pPr lvl="7">
              <a:spcBef>
                <a:spcPts val="0"/>
              </a:spcBef>
              <a:spcAft>
                <a:spcPts val="0"/>
              </a:spcAft>
              <a:buClr>
                <a:schemeClr val="dk2"/>
              </a:buClr>
              <a:buSzPts val="4000"/>
              <a:buNone/>
              <a:defRPr sz="4000">
                <a:solidFill>
                  <a:schemeClr val="dk2"/>
                </a:solidFill>
              </a:defRPr>
            </a:lvl8pPr>
            <a:lvl9pPr lvl="8">
              <a:spcBef>
                <a:spcPts val="0"/>
              </a:spcBef>
              <a:spcAft>
                <a:spcPts val="0"/>
              </a:spcAft>
              <a:buClr>
                <a:schemeClr val="dk2"/>
              </a:buClr>
              <a:buSzPts val="4000"/>
              <a:buNone/>
              <a:defRPr sz="4000">
                <a:solidFill>
                  <a:schemeClr val="dk2"/>
                </a:solidFill>
              </a:defRPr>
            </a:lvl9pPr>
          </a:lstStyle>
          <a:p/>
        </p:txBody>
      </p:sp>
      <p:sp>
        <p:nvSpPr>
          <p:cNvPr id="11" name="Google Shape;11;p2"/>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 name="Google Shape;12;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3" name="Google Shape;13;p2"/>
          <p:cNvGrpSpPr/>
          <p:nvPr/>
        </p:nvGrpSpPr>
        <p:grpSpPr>
          <a:xfrm>
            <a:off x="830392" y="1191256"/>
            <a:ext cx="745763" cy="45826"/>
            <a:chOff x="4580561" y="2589004"/>
            <a:chExt cx="1064464" cy="25200"/>
          </a:xfrm>
        </p:grpSpPr>
        <p:sp>
          <p:nvSpPr>
            <p:cNvPr id="14" name="Google Shape;14;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 name="Google Shape;17;p2"/>
          <p:cNvPicPr preferRelativeResize="0"/>
          <p:nvPr/>
        </p:nvPicPr>
        <p:blipFill>
          <a:blip r:embed="rId2">
            <a:alphaModFix/>
          </a:blip>
          <a:stretch>
            <a:fillRect/>
          </a:stretch>
        </p:blipFill>
        <p:spPr>
          <a:xfrm>
            <a:off x="7972834" y="0"/>
            <a:ext cx="1171164" cy="4878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11"/>
          <p:cNvGrpSpPr/>
          <p:nvPr/>
        </p:nvGrpSpPr>
        <p:grpSpPr>
          <a:xfrm>
            <a:off x="830392" y="1038856"/>
            <a:ext cx="745763" cy="45826"/>
            <a:chOff x="4580561" y="2589004"/>
            <a:chExt cx="1064464" cy="25200"/>
          </a:xfrm>
        </p:grpSpPr>
        <p:sp>
          <p:nvSpPr>
            <p:cNvPr id="93" name="Google Shape;93;p1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11"/>
          <p:cNvSpPr txBox="1"/>
          <p:nvPr>
            <p:ph type="title"/>
          </p:nvPr>
        </p:nvSpPr>
        <p:spPr>
          <a:xfrm>
            <a:off x="729450" y="11662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96" name="Google Shape;96;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97" name="Google Shape;97;p11"/>
          <p:cNvPicPr preferRelativeResize="0"/>
          <p:nvPr/>
        </p:nvPicPr>
        <p:blipFill>
          <a:blip r:embed="rId2">
            <a:alphaModFix/>
          </a:blip>
          <a:stretch>
            <a:fillRect/>
          </a:stretch>
        </p:blipFill>
        <p:spPr>
          <a:xfrm>
            <a:off x="7810250" y="16913"/>
            <a:ext cx="1257549" cy="45397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98" name="Shape 98"/>
        <p:cNvGrpSpPr/>
        <p:nvPr/>
      </p:nvGrpSpPr>
      <p:grpSpPr>
        <a:xfrm>
          <a:off x="0" y="0"/>
          <a:ext cx="0" cy="0"/>
          <a:chOff x="0" y="0"/>
          <a:chExt cx="0" cy="0"/>
        </a:xfrm>
      </p:grpSpPr>
      <p:sp>
        <p:nvSpPr>
          <p:cNvPr id="99" name="Google Shape;99;p1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2"/>
          <p:cNvSpPr txBox="1"/>
          <p:nvPr>
            <p:ph type="title"/>
          </p:nvPr>
        </p:nvSpPr>
        <p:spPr>
          <a:xfrm>
            <a:off x="727800" y="927675"/>
            <a:ext cx="7688400" cy="535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101" name="Google Shape;10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2" name="Google Shape;102;p12"/>
          <p:cNvPicPr preferRelativeResize="0"/>
          <p:nvPr/>
        </p:nvPicPr>
        <p:blipFill>
          <a:blip r:embed="rId2">
            <a:alphaModFix/>
          </a:blip>
          <a:stretch>
            <a:fillRect/>
          </a:stretch>
        </p:blipFill>
        <p:spPr>
          <a:xfrm>
            <a:off x="7810250" y="16913"/>
            <a:ext cx="1257549" cy="45397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3" name="Shape 103"/>
        <p:cNvGrpSpPr/>
        <p:nvPr/>
      </p:nvGrpSpPr>
      <p:grpSpPr>
        <a:xfrm>
          <a:off x="0" y="0"/>
          <a:ext cx="0" cy="0"/>
          <a:chOff x="0" y="0"/>
          <a:chExt cx="0" cy="0"/>
        </a:xfrm>
      </p:grpSpPr>
      <p:sp>
        <p:nvSpPr>
          <p:cNvPr id="104" name="Google Shape;104;p1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 name="Google Shape;105;p13"/>
          <p:cNvGrpSpPr/>
          <p:nvPr/>
        </p:nvGrpSpPr>
        <p:grpSpPr>
          <a:xfrm>
            <a:off x="830392" y="962656"/>
            <a:ext cx="745763" cy="45826"/>
            <a:chOff x="4580561" y="2589004"/>
            <a:chExt cx="1064464" cy="25200"/>
          </a:xfrm>
        </p:grpSpPr>
        <p:sp>
          <p:nvSpPr>
            <p:cNvPr id="106" name="Google Shape;106;p1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13"/>
          <p:cNvSpPr txBox="1"/>
          <p:nvPr>
            <p:ph type="title"/>
          </p:nvPr>
        </p:nvSpPr>
        <p:spPr>
          <a:xfrm>
            <a:off x="730000" y="10138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109" name="Google Shape;109;p13"/>
          <p:cNvSpPr txBox="1"/>
          <p:nvPr>
            <p:ph idx="1" type="body"/>
          </p:nvPr>
        </p:nvSpPr>
        <p:spPr>
          <a:xfrm>
            <a:off x="721225" y="22483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0" name="Google Shape;110;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11" name="Google Shape;111;p13"/>
          <p:cNvPicPr preferRelativeResize="0"/>
          <p:nvPr/>
        </p:nvPicPr>
        <p:blipFill>
          <a:blip r:embed="rId2">
            <a:alphaModFix/>
          </a:blip>
          <a:stretch>
            <a:fillRect/>
          </a:stretch>
        </p:blipFill>
        <p:spPr>
          <a:xfrm>
            <a:off x="7810250" y="16913"/>
            <a:ext cx="1257549" cy="45397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12" name="Shape 112"/>
        <p:cNvGrpSpPr/>
        <p:nvPr/>
      </p:nvGrpSpPr>
      <p:grpSpPr>
        <a:xfrm>
          <a:off x="0" y="0"/>
          <a:ext cx="0" cy="0"/>
          <a:chOff x="0" y="0"/>
          <a:chExt cx="0" cy="0"/>
        </a:xfrm>
      </p:grpSpPr>
      <p:sp>
        <p:nvSpPr>
          <p:cNvPr id="113" name="Google Shape;113;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grpSp>
        <p:nvGrpSpPr>
          <p:cNvPr id="114" name="Google Shape;114;p14"/>
          <p:cNvGrpSpPr/>
          <p:nvPr/>
        </p:nvGrpSpPr>
        <p:grpSpPr>
          <a:xfrm>
            <a:off x="754192" y="962698"/>
            <a:ext cx="745763" cy="34310"/>
            <a:chOff x="4580561" y="2589004"/>
            <a:chExt cx="1064464" cy="25200"/>
          </a:xfrm>
        </p:grpSpPr>
        <p:sp>
          <p:nvSpPr>
            <p:cNvPr id="115" name="Google Shape;115;p1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 name="Google Shape;117;p14"/>
          <p:cNvSpPr txBox="1"/>
          <p:nvPr>
            <p:ph type="title"/>
          </p:nvPr>
        </p:nvSpPr>
        <p:spPr>
          <a:xfrm>
            <a:off x="653250" y="1060875"/>
            <a:ext cx="7688400" cy="1137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118" name="Google Shape;118;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 name="Google Shape;119;p14"/>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chemeClr val="accent3"/>
        </a:solidFill>
      </p:bgPr>
    </p:bg>
    <p:spTree>
      <p:nvGrpSpPr>
        <p:cNvPr id="120" name="Shape 120"/>
        <p:cNvGrpSpPr/>
        <p:nvPr/>
      </p:nvGrpSpPr>
      <p:grpSpPr>
        <a:xfrm>
          <a:off x="0" y="0"/>
          <a:ext cx="0" cy="0"/>
          <a:chOff x="0" y="0"/>
          <a:chExt cx="0" cy="0"/>
        </a:xfrm>
      </p:grpSpPr>
      <p:sp>
        <p:nvSpPr>
          <p:cNvPr id="121" name="Google Shape;121;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22" name="Google Shape;122;p15"/>
          <p:cNvSpPr txBox="1"/>
          <p:nvPr>
            <p:ph type="title"/>
          </p:nvPr>
        </p:nvSpPr>
        <p:spPr>
          <a:xfrm>
            <a:off x="653250" y="1060875"/>
            <a:ext cx="7688400" cy="1137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123" name="Google Shape;123;p15"/>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 name="Google Shape;124;p15"/>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pic>
        <p:nvPicPr>
          <p:cNvPr id="126" name="Google Shape;126;p16"/>
          <p:cNvPicPr preferRelativeResize="0"/>
          <p:nvPr/>
        </p:nvPicPr>
        <p:blipFill rotWithShape="1">
          <a:blip r:embed="rId2">
            <a:alphaModFix/>
          </a:blip>
          <a:srcRect b="0" l="0" r="0" t="3334"/>
          <a:stretch/>
        </p:blipFill>
        <p:spPr>
          <a:xfrm>
            <a:off x="0" y="-50"/>
            <a:ext cx="4425101" cy="5143501"/>
          </a:xfrm>
          <a:prstGeom prst="rect">
            <a:avLst/>
          </a:prstGeom>
          <a:noFill/>
          <a:ln>
            <a:noFill/>
          </a:ln>
        </p:spPr>
      </p:pic>
      <p:sp>
        <p:nvSpPr>
          <p:cNvPr id="127" name="Google Shape;127;p16"/>
          <p:cNvSpPr/>
          <p:nvPr/>
        </p:nvSpPr>
        <p:spPr>
          <a:xfrm>
            <a:off x="0" y="0"/>
            <a:ext cx="4425000" cy="5143500"/>
          </a:xfrm>
          <a:prstGeom prst="rect">
            <a:avLst/>
          </a:prstGeom>
          <a:solidFill>
            <a:srgbClr val="E9EDEE">
              <a:alpha val="64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8" name="Google Shape;128;p16"/>
          <p:cNvGrpSpPr/>
          <p:nvPr/>
        </p:nvGrpSpPr>
        <p:grpSpPr>
          <a:xfrm>
            <a:off x="601792" y="962656"/>
            <a:ext cx="745763" cy="45826"/>
            <a:chOff x="4580561" y="2589004"/>
            <a:chExt cx="1064464" cy="25200"/>
          </a:xfrm>
        </p:grpSpPr>
        <p:sp>
          <p:nvSpPr>
            <p:cNvPr id="129" name="Google Shape;129;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16"/>
          <p:cNvSpPr txBox="1"/>
          <p:nvPr>
            <p:ph type="title"/>
          </p:nvPr>
        </p:nvSpPr>
        <p:spPr>
          <a:xfrm>
            <a:off x="501400" y="10900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132" name="Google Shape;132;p16"/>
          <p:cNvSpPr txBox="1"/>
          <p:nvPr>
            <p:ph idx="1" type="subTitle"/>
          </p:nvPr>
        </p:nvSpPr>
        <p:spPr>
          <a:xfrm>
            <a:off x="501400" y="23983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3" name="Google Shape;133;p16"/>
          <p:cNvSpPr txBox="1"/>
          <p:nvPr>
            <p:ph idx="2" type="body"/>
          </p:nvPr>
        </p:nvSpPr>
        <p:spPr>
          <a:xfrm>
            <a:off x="5174225" y="10478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34" name="Google Shape;134;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5" name="Google Shape;135;p16"/>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2">
    <p:spTree>
      <p:nvGrpSpPr>
        <p:cNvPr id="136" name="Shape 136"/>
        <p:cNvGrpSpPr/>
        <p:nvPr/>
      </p:nvGrpSpPr>
      <p:grpSpPr>
        <a:xfrm>
          <a:off x="0" y="0"/>
          <a:ext cx="0" cy="0"/>
          <a:chOff x="0" y="0"/>
          <a:chExt cx="0" cy="0"/>
        </a:xfrm>
      </p:grpSpPr>
      <p:pic>
        <p:nvPicPr>
          <p:cNvPr id="137" name="Google Shape;137;p17"/>
          <p:cNvPicPr preferRelativeResize="0"/>
          <p:nvPr/>
        </p:nvPicPr>
        <p:blipFill rotWithShape="1">
          <a:blip r:embed="rId2">
            <a:alphaModFix/>
          </a:blip>
          <a:srcRect b="0" l="0" r="0" t="3334"/>
          <a:stretch/>
        </p:blipFill>
        <p:spPr>
          <a:xfrm>
            <a:off x="0" y="-50"/>
            <a:ext cx="4425101" cy="5143501"/>
          </a:xfrm>
          <a:prstGeom prst="rect">
            <a:avLst/>
          </a:prstGeom>
          <a:noFill/>
          <a:ln>
            <a:noFill/>
          </a:ln>
        </p:spPr>
      </p:pic>
      <p:sp>
        <p:nvSpPr>
          <p:cNvPr id="138" name="Google Shape;138;p17"/>
          <p:cNvSpPr/>
          <p:nvPr/>
        </p:nvSpPr>
        <p:spPr>
          <a:xfrm>
            <a:off x="0" y="0"/>
            <a:ext cx="4425000" cy="5143500"/>
          </a:xfrm>
          <a:prstGeom prst="rect">
            <a:avLst/>
          </a:prstGeom>
          <a:solidFill>
            <a:srgbClr val="E9EDEE">
              <a:alpha val="64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7"/>
          <p:cNvSpPr txBox="1"/>
          <p:nvPr>
            <p:ph type="title"/>
          </p:nvPr>
        </p:nvSpPr>
        <p:spPr>
          <a:xfrm>
            <a:off x="501400" y="1090050"/>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140" name="Google Shape;140;p17"/>
          <p:cNvSpPr txBox="1"/>
          <p:nvPr>
            <p:ph idx="1" type="subTitle"/>
          </p:nvPr>
        </p:nvSpPr>
        <p:spPr>
          <a:xfrm>
            <a:off x="501400" y="23983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41" name="Google Shape;141;p17"/>
          <p:cNvSpPr txBox="1"/>
          <p:nvPr>
            <p:ph idx="2" type="body"/>
          </p:nvPr>
        </p:nvSpPr>
        <p:spPr>
          <a:xfrm>
            <a:off x="5174225" y="1047825"/>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42" name="Google Shape;142;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3" name="Google Shape;143;p17"/>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44" name="Shape 144"/>
        <p:cNvGrpSpPr/>
        <p:nvPr/>
      </p:nvGrpSpPr>
      <p:grpSpPr>
        <a:xfrm>
          <a:off x="0" y="0"/>
          <a:ext cx="0" cy="0"/>
          <a:chOff x="0" y="0"/>
          <a:chExt cx="0" cy="0"/>
        </a:xfrm>
      </p:grpSpPr>
      <p:pic>
        <p:nvPicPr>
          <p:cNvPr id="145" name="Google Shape;145;p18"/>
          <p:cNvPicPr preferRelativeResize="0"/>
          <p:nvPr/>
        </p:nvPicPr>
        <p:blipFill rotWithShape="1">
          <a:blip r:embed="rId2">
            <a:alphaModFix/>
          </a:blip>
          <a:srcRect b="2874" l="0" r="0" t="2874"/>
          <a:stretch/>
        </p:blipFill>
        <p:spPr>
          <a:xfrm>
            <a:off x="-42975" y="0"/>
            <a:ext cx="4092896" cy="5143500"/>
          </a:xfrm>
          <a:prstGeom prst="rect">
            <a:avLst/>
          </a:prstGeom>
          <a:noFill/>
          <a:ln>
            <a:noFill/>
          </a:ln>
        </p:spPr>
      </p:pic>
      <p:sp>
        <p:nvSpPr>
          <p:cNvPr id="146" name="Google Shape;146;p18"/>
          <p:cNvSpPr/>
          <p:nvPr/>
        </p:nvSpPr>
        <p:spPr>
          <a:xfrm>
            <a:off x="-40275" y="-1950"/>
            <a:ext cx="4092900" cy="5143500"/>
          </a:xfrm>
          <a:prstGeom prst="rect">
            <a:avLst/>
          </a:prstGeom>
          <a:solidFill>
            <a:srgbClr val="4FC1D1">
              <a:alpha val="58929"/>
            </a:srgbClr>
          </a:solidFill>
          <a:ln>
            <a:noFill/>
          </a:ln>
          <a:effectLst>
            <a:outerShdw blurRad="57150" rotWithShape="0" algn="bl" dir="5400000" dist="19050">
              <a:srgbClr val="000000">
                <a:alpha val="6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 name="Google Shape;147;p18"/>
          <p:cNvGrpSpPr/>
          <p:nvPr/>
        </p:nvGrpSpPr>
        <p:grpSpPr>
          <a:xfrm>
            <a:off x="449392" y="886456"/>
            <a:ext cx="745763" cy="45826"/>
            <a:chOff x="4580561" y="2589004"/>
            <a:chExt cx="1064464" cy="25200"/>
          </a:xfrm>
        </p:grpSpPr>
        <p:sp>
          <p:nvSpPr>
            <p:cNvPr id="148" name="Google Shape;148;p18"/>
            <p:cNvSpPr/>
            <p:nvPr/>
          </p:nvSpPr>
          <p:spPr>
            <a:xfrm rot="-5400000">
              <a:off x="5366325" y="2335504"/>
              <a:ext cx="25200" cy="532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rot="-5400000">
              <a:off x="4836311" y="2333254"/>
              <a:ext cx="25200" cy="53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 name="Google Shape;150;p18"/>
          <p:cNvSpPr txBox="1"/>
          <p:nvPr>
            <p:ph type="title"/>
          </p:nvPr>
        </p:nvSpPr>
        <p:spPr>
          <a:xfrm>
            <a:off x="330275" y="1001725"/>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000"/>
              <a:buNone/>
              <a:defRPr sz="3000">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
        <p:nvSpPr>
          <p:cNvPr id="151" name="Google Shape;151;p18"/>
          <p:cNvSpPr txBox="1"/>
          <p:nvPr>
            <p:ph idx="1" type="subTitle"/>
          </p:nvPr>
        </p:nvSpPr>
        <p:spPr>
          <a:xfrm>
            <a:off x="343950" y="26281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nSpc>
                <a:spcPct val="100000"/>
              </a:lnSpc>
              <a:spcBef>
                <a:spcPts val="0"/>
              </a:spcBef>
              <a:spcAft>
                <a:spcPts val="0"/>
              </a:spcAft>
              <a:buClr>
                <a:srgbClr val="FFFFFF"/>
              </a:buClr>
              <a:buSzPts val="1600"/>
              <a:buNone/>
              <a:defRPr sz="1600">
                <a:solidFill>
                  <a:srgbClr val="FFFFFF"/>
                </a:solidFill>
              </a:defRPr>
            </a:lvl2pPr>
            <a:lvl3pPr lvl="2" rtl="0">
              <a:lnSpc>
                <a:spcPct val="100000"/>
              </a:lnSpc>
              <a:spcBef>
                <a:spcPts val="0"/>
              </a:spcBef>
              <a:spcAft>
                <a:spcPts val="0"/>
              </a:spcAft>
              <a:buClr>
                <a:srgbClr val="FFFFFF"/>
              </a:buClr>
              <a:buSzPts val="1600"/>
              <a:buNone/>
              <a:defRPr sz="1600">
                <a:solidFill>
                  <a:srgbClr val="FFFFFF"/>
                </a:solidFill>
              </a:defRPr>
            </a:lvl3pPr>
            <a:lvl4pPr lvl="3" rtl="0">
              <a:lnSpc>
                <a:spcPct val="100000"/>
              </a:lnSpc>
              <a:spcBef>
                <a:spcPts val="0"/>
              </a:spcBef>
              <a:spcAft>
                <a:spcPts val="0"/>
              </a:spcAft>
              <a:buClr>
                <a:srgbClr val="FFFFFF"/>
              </a:buClr>
              <a:buSzPts val="1600"/>
              <a:buNone/>
              <a:defRPr sz="1600">
                <a:solidFill>
                  <a:srgbClr val="FFFFFF"/>
                </a:solidFill>
              </a:defRPr>
            </a:lvl4pPr>
            <a:lvl5pPr lvl="4" rtl="0">
              <a:lnSpc>
                <a:spcPct val="100000"/>
              </a:lnSpc>
              <a:spcBef>
                <a:spcPts val="0"/>
              </a:spcBef>
              <a:spcAft>
                <a:spcPts val="0"/>
              </a:spcAft>
              <a:buClr>
                <a:srgbClr val="FFFFFF"/>
              </a:buClr>
              <a:buSzPts val="1600"/>
              <a:buNone/>
              <a:defRPr sz="1600">
                <a:solidFill>
                  <a:srgbClr val="FFFFFF"/>
                </a:solidFill>
              </a:defRPr>
            </a:lvl5pPr>
            <a:lvl6pPr lvl="5" rtl="0">
              <a:lnSpc>
                <a:spcPct val="100000"/>
              </a:lnSpc>
              <a:spcBef>
                <a:spcPts val="0"/>
              </a:spcBef>
              <a:spcAft>
                <a:spcPts val="0"/>
              </a:spcAft>
              <a:buClr>
                <a:srgbClr val="FFFFFF"/>
              </a:buClr>
              <a:buSzPts val="1600"/>
              <a:buNone/>
              <a:defRPr sz="1600">
                <a:solidFill>
                  <a:srgbClr val="FFFFFF"/>
                </a:solidFill>
              </a:defRPr>
            </a:lvl6pPr>
            <a:lvl7pPr lvl="6" rtl="0">
              <a:lnSpc>
                <a:spcPct val="100000"/>
              </a:lnSpc>
              <a:spcBef>
                <a:spcPts val="0"/>
              </a:spcBef>
              <a:spcAft>
                <a:spcPts val="0"/>
              </a:spcAft>
              <a:buClr>
                <a:srgbClr val="FFFFFF"/>
              </a:buClr>
              <a:buSzPts val="1600"/>
              <a:buNone/>
              <a:defRPr sz="1600">
                <a:solidFill>
                  <a:srgbClr val="FFFFFF"/>
                </a:solidFill>
              </a:defRPr>
            </a:lvl7pPr>
            <a:lvl8pPr lvl="7" rtl="0">
              <a:lnSpc>
                <a:spcPct val="100000"/>
              </a:lnSpc>
              <a:spcBef>
                <a:spcPts val="0"/>
              </a:spcBef>
              <a:spcAft>
                <a:spcPts val="0"/>
              </a:spcAft>
              <a:buClr>
                <a:srgbClr val="FFFFFF"/>
              </a:buClr>
              <a:buSzPts val="1600"/>
              <a:buNone/>
              <a:defRPr sz="1600">
                <a:solidFill>
                  <a:srgbClr val="FFFFFF"/>
                </a:solidFill>
              </a:defRPr>
            </a:lvl8pPr>
            <a:lvl9pPr lvl="8" rtl="0">
              <a:lnSpc>
                <a:spcPct val="100000"/>
              </a:lnSpc>
              <a:spcBef>
                <a:spcPts val="0"/>
              </a:spcBef>
              <a:spcAft>
                <a:spcPts val="0"/>
              </a:spcAft>
              <a:buClr>
                <a:srgbClr val="FFFFFF"/>
              </a:buClr>
              <a:buSzPts val="1600"/>
              <a:buNone/>
              <a:defRPr sz="1600">
                <a:solidFill>
                  <a:srgbClr val="FFFFFF"/>
                </a:solidFill>
              </a:defRPr>
            </a:lvl9pPr>
          </a:lstStyle>
          <a:p/>
        </p:txBody>
      </p:sp>
      <p:sp>
        <p:nvSpPr>
          <p:cNvPr id="152" name="Google Shape;152;p18"/>
          <p:cNvSpPr txBox="1"/>
          <p:nvPr>
            <p:ph idx="2" type="body"/>
          </p:nvPr>
        </p:nvSpPr>
        <p:spPr>
          <a:xfrm>
            <a:off x="4705325" y="1057050"/>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53" name="Google Shape;153;p18"/>
          <p:cNvSpPr txBox="1"/>
          <p:nvPr>
            <p:ph idx="12" type="sldNum"/>
          </p:nvPr>
        </p:nvSpPr>
        <p:spPr>
          <a:xfrm>
            <a:off x="8536300" y="474985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4" name="Google Shape;154;p18"/>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3">
    <p:spTree>
      <p:nvGrpSpPr>
        <p:cNvPr id="155" name="Shape 155"/>
        <p:cNvGrpSpPr/>
        <p:nvPr/>
      </p:nvGrpSpPr>
      <p:grpSpPr>
        <a:xfrm>
          <a:off x="0" y="0"/>
          <a:ext cx="0" cy="0"/>
          <a:chOff x="0" y="0"/>
          <a:chExt cx="0" cy="0"/>
        </a:xfrm>
      </p:grpSpPr>
      <p:pic>
        <p:nvPicPr>
          <p:cNvPr id="156" name="Google Shape;156;p19"/>
          <p:cNvPicPr preferRelativeResize="0"/>
          <p:nvPr/>
        </p:nvPicPr>
        <p:blipFill rotWithShape="1">
          <a:blip r:embed="rId2">
            <a:alphaModFix/>
          </a:blip>
          <a:srcRect b="2874" l="0" r="0" t="2874"/>
          <a:stretch/>
        </p:blipFill>
        <p:spPr>
          <a:xfrm>
            <a:off x="-42975" y="0"/>
            <a:ext cx="4092896" cy="5143500"/>
          </a:xfrm>
          <a:prstGeom prst="rect">
            <a:avLst/>
          </a:prstGeom>
          <a:noFill/>
          <a:ln>
            <a:noFill/>
          </a:ln>
        </p:spPr>
      </p:pic>
      <p:sp>
        <p:nvSpPr>
          <p:cNvPr id="157" name="Google Shape;157;p19"/>
          <p:cNvSpPr/>
          <p:nvPr/>
        </p:nvSpPr>
        <p:spPr>
          <a:xfrm>
            <a:off x="-40275" y="-1950"/>
            <a:ext cx="4092900" cy="5143500"/>
          </a:xfrm>
          <a:prstGeom prst="rect">
            <a:avLst/>
          </a:prstGeom>
          <a:solidFill>
            <a:srgbClr val="4FC1D1">
              <a:alpha val="58929"/>
            </a:srgbClr>
          </a:solidFill>
          <a:ln>
            <a:noFill/>
          </a:ln>
          <a:effectLst>
            <a:outerShdw blurRad="57150" rotWithShape="0" algn="bl" dir="5400000" dist="19050">
              <a:srgbClr val="000000">
                <a:alpha val="6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9"/>
          <p:cNvSpPr txBox="1"/>
          <p:nvPr>
            <p:ph type="title"/>
          </p:nvPr>
        </p:nvSpPr>
        <p:spPr>
          <a:xfrm>
            <a:off x="330275" y="1382725"/>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000"/>
              <a:buNone/>
              <a:defRPr sz="3000">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
        <p:nvSpPr>
          <p:cNvPr id="159" name="Google Shape;159;p19"/>
          <p:cNvSpPr txBox="1"/>
          <p:nvPr>
            <p:ph idx="1" type="subTitle"/>
          </p:nvPr>
        </p:nvSpPr>
        <p:spPr>
          <a:xfrm>
            <a:off x="343950" y="30091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nSpc>
                <a:spcPct val="100000"/>
              </a:lnSpc>
              <a:spcBef>
                <a:spcPts val="0"/>
              </a:spcBef>
              <a:spcAft>
                <a:spcPts val="0"/>
              </a:spcAft>
              <a:buClr>
                <a:srgbClr val="FFFFFF"/>
              </a:buClr>
              <a:buSzPts val="1600"/>
              <a:buNone/>
              <a:defRPr sz="1600">
                <a:solidFill>
                  <a:srgbClr val="FFFFFF"/>
                </a:solidFill>
              </a:defRPr>
            </a:lvl2pPr>
            <a:lvl3pPr lvl="2" rtl="0">
              <a:lnSpc>
                <a:spcPct val="100000"/>
              </a:lnSpc>
              <a:spcBef>
                <a:spcPts val="0"/>
              </a:spcBef>
              <a:spcAft>
                <a:spcPts val="0"/>
              </a:spcAft>
              <a:buClr>
                <a:srgbClr val="FFFFFF"/>
              </a:buClr>
              <a:buSzPts val="1600"/>
              <a:buNone/>
              <a:defRPr sz="1600">
                <a:solidFill>
                  <a:srgbClr val="FFFFFF"/>
                </a:solidFill>
              </a:defRPr>
            </a:lvl3pPr>
            <a:lvl4pPr lvl="3" rtl="0">
              <a:lnSpc>
                <a:spcPct val="100000"/>
              </a:lnSpc>
              <a:spcBef>
                <a:spcPts val="0"/>
              </a:spcBef>
              <a:spcAft>
                <a:spcPts val="0"/>
              </a:spcAft>
              <a:buClr>
                <a:srgbClr val="FFFFFF"/>
              </a:buClr>
              <a:buSzPts val="1600"/>
              <a:buNone/>
              <a:defRPr sz="1600">
                <a:solidFill>
                  <a:srgbClr val="FFFFFF"/>
                </a:solidFill>
              </a:defRPr>
            </a:lvl4pPr>
            <a:lvl5pPr lvl="4" rtl="0">
              <a:lnSpc>
                <a:spcPct val="100000"/>
              </a:lnSpc>
              <a:spcBef>
                <a:spcPts val="0"/>
              </a:spcBef>
              <a:spcAft>
                <a:spcPts val="0"/>
              </a:spcAft>
              <a:buClr>
                <a:srgbClr val="FFFFFF"/>
              </a:buClr>
              <a:buSzPts val="1600"/>
              <a:buNone/>
              <a:defRPr sz="1600">
                <a:solidFill>
                  <a:srgbClr val="FFFFFF"/>
                </a:solidFill>
              </a:defRPr>
            </a:lvl5pPr>
            <a:lvl6pPr lvl="5" rtl="0">
              <a:lnSpc>
                <a:spcPct val="100000"/>
              </a:lnSpc>
              <a:spcBef>
                <a:spcPts val="0"/>
              </a:spcBef>
              <a:spcAft>
                <a:spcPts val="0"/>
              </a:spcAft>
              <a:buClr>
                <a:srgbClr val="FFFFFF"/>
              </a:buClr>
              <a:buSzPts val="1600"/>
              <a:buNone/>
              <a:defRPr sz="1600">
                <a:solidFill>
                  <a:srgbClr val="FFFFFF"/>
                </a:solidFill>
              </a:defRPr>
            </a:lvl6pPr>
            <a:lvl7pPr lvl="6" rtl="0">
              <a:lnSpc>
                <a:spcPct val="100000"/>
              </a:lnSpc>
              <a:spcBef>
                <a:spcPts val="0"/>
              </a:spcBef>
              <a:spcAft>
                <a:spcPts val="0"/>
              </a:spcAft>
              <a:buClr>
                <a:srgbClr val="FFFFFF"/>
              </a:buClr>
              <a:buSzPts val="1600"/>
              <a:buNone/>
              <a:defRPr sz="1600">
                <a:solidFill>
                  <a:srgbClr val="FFFFFF"/>
                </a:solidFill>
              </a:defRPr>
            </a:lvl7pPr>
            <a:lvl8pPr lvl="7" rtl="0">
              <a:lnSpc>
                <a:spcPct val="100000"/>
              </a:lnSpc>
              <a:spcBef>
                <a:spcPts val="0"/>
              </a:spcBef>
              <a:spcAft>
                <a:spcPts val="0"/>
              </a:spcAft>
              <a:buClr>
                <a:srgbClr val="FFFFFF"/>
              </a:buClr>
              <a:buSzPts val="1600"/>
              <a:buNone/>
              <a:defRPr sz="1600">
                <a:solidFill>
                  <a:srgbClr val="FFFFFF"/>
                </a:solidFill>
              </a:defRPr>
            </a:lvl8pPr>
            <a:lvl9pPr lvl="8" rtl="0">
              <a:lnSpc>
                <a:spcPct val="100000"/>
              </a:lnSpc>
              <a:spcBef>
                <a:spcPts val="0"/>
              </a:spcBef>
              <a:spcAft>
                <a:spcPts val="0"/>
              </a:spcAft>
              <a:buClr>
                <a:srgbClr val="FFFFFF"/>
              </a:buClr>
              <a:buSzPts val="1600"/>
              <a:buNone/>
              <a:defRPr sz="1600">
                <a:solidFill>
                  <a:srgbClr val="FFFFFF"/>
                </a:solidFill>
              </a:defRPr>
            </a:lvl9pPr>
          </a:lstStyle>
          <a:p/>
        </p:txBody>
      </p:sp>
      <p:sp>
        <p:nvSpPr>
          <p:cNvPr id="160" name="Google Shape;160;p19"/>
          <p:cNvSpPr txBox="1"/>
          <p:nvPr>
            <p:ph idx="2" type="body"/>
          </p:nvPr>
        </p:nvSpPr>
        <p:spPr>
          <a:xfrm>
            <a:off x="4705325" y="1057050"/>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61" name="Google Shape;161;p19"/>
          <p:cNvSpPr txBox="1"/>
          <p:nvPr>
            <p:ph idx="12" type="sldNum"/>
          </p:nvPr>
        </p:nvSpPr>
        <p:spPr>
          <a:xfrm>
            <a:off x="8536300" y="474985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2" name="Google Shape;162;p19"/>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2">
  <p:cSld name="SECTION_TITLE_AND_DESCRIPTION_1_2">
    <p:spTree>
      <p:nvGrpSpPr>
        <p:cNvPr id="163" name="Shape 163"/>
        <p:cNvGrpSpPr/>
        <p:nvPr/>
      </p:nvGrpSpPr>
      <p:grpSpPr>
        <a:xfrm>
          <a:off x="0" y="0"/>
          <a:ext cx="0" cy="0"/>
          <a:chOff x="0" y="0"/>
          <a:chExt cx="0" cy="0"/>
        </a:xfrm>
      </p:grpSpPr>
      <p:pic>
        <p:nvPicPr>
          <p:cNvPr id="164" name="Google Shape;164;p20"/>
          <p:cNvPicPr preferRelativeResize="0"/>
          <p:nvPr/>
        </p:nvPicPr>
        <p:blipFill rotWithShape="1">
          <a:blip r:embed="rId2">
            <a:alphaModFix/>
          </a:blip>
          <a:srcRect b="0" l="31883" r="25713" t="8096"/>
          <a:stretch/>
        </p:blipFill>
        <p:spPr>
          <a:xfrm>
            <a:off x="0" y="0"/>
            <a:ext cx="4575250" cy="5143500"/>
          </a:xfrm>
          <a:prstGeom prst="rect">
            <a:avLst/>
          </a:prstGeom>
          <a:noFill/>
          <a:ln>
            <a:noFill/>
          </a:ln>
        </p:spPr>
      </p:pic>
      <p:sp>
        <p:nvSpPr>
          <p:cNvPr id="165" name="Google Shape;165;p20"/>
          <p:cNvSpPr/>
          <p:nvPr/>
        </p:nvSpPr>
        <p:spPr>
          <a:xfrm>
            <a:off x="-75" y="0"/>
            <a:ext cx="4572000" cy="5143500"/>
          </a:xfrm>
          <a:prstGeom prst="rect">
            <a:avLst/>
          </a:prstGeom>
          <a:solidFill>
            <a:srgbClr val="4FC1D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 name="Google Shape;166;p20"/>
          <p:cNvGrpSpPr/>
          <p:nvPr/>
        </p:nvGrpSpPr>
        <p:grpSpPr>
          <a:xfrm>
            <a:off x="601792" y="1191256"/>
            <a:ext cx="745763" cy="45826"/>
            <a:chOff x="4580561" y="2589004"/>
            <a:chExt cx="1064464" cy="25200"/>
          </a:xfrm>
        </p:grpSpPr>
        <p:sp>
          <p:nvSpPr>
            <p:cNvPr id="167" name="Google Shape;167;p20"/>
            <p:cNvSpPr/>
            <p:nvPr/>
          </p:nvSpPr>
          <p:spPr>
            <a:xfrm rot="-5400000">
              <a:off x="5366325" y="2335504"/>
              <a:ext cx="25200" cy="532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0"/>
            <p:cNvSpPr/>
            <p:nvPr/>
          </p:nvSpPr>
          <p:spPr>
            <a:xfrm rot="-5400000">
              <a:off x="4836311" y="2333254"/>
              <a:ext cx="25200" cy="53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20"/>
          <p:cNvSpPr txBox="1"/>
          <p:nvPr>
            <p:ph type="title"/>
          </p:nvPr>
        </p:nvSpPr>
        <p:spPr>
          <a:xfrm>
            <a:off x="501400" y="1318650"/>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000"/>
              <a:buNone/>
              <a:defRPr sz="3000">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
        <p:nvSpPr>
          <p:cNvPr id="170" name="Google Shape;170;p20"/>
          <p:cNvSpPr txBox="1"/>
          <p:nvPr>
            <p:ph idx="1" type="subTitle"/>
          </p:nvPr>
        </p:nvSpPr>
        <p:spPr>
          <a:xfrm>
            <a:off x="496350" y="31615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nSpc>
                <a:spcPct val="100000"/>
              </a:lnSpc>
              <a:spcBef>
                <a:spcPts val="0"/>
              </a:spcBef>
              <a:spcAft>
                <a:spcPts val="0"/>
              </a:spcAft>
              <a:buClr>
                <a:srgbClr val="FFFFFF"/>
              </a:buClr>
              <a:buSzPts val="1600"/>
              <a:buNone/>
              <a:defRPr sz="1600">
                <a:solidFill>
                  <a:srgbClr val="FFFFFF"/>
                </a:solidFill>
              </a:defRPr>
            </a:lvl2pPr>
            <a:lvl3pPr lvl="2" rtl="0">
              <a:lnSpc>
                <a:spcPct val="100000"/>
              </a:lnSpc>
              <a:spcBef>
                <a:spcPts val="0"/>
              </a:spcBef>
              <a:spcAft>
                <a:spcPts val="0"/>
              </a:spcAft>
              <a:buClr>
                <a:srgbClr val="FFFFFF"/>
              </a:buClr>
              <a:buSzPts val="1600"/>
              <a:buNone/>
              <a:defRPr sz="1600">
                <a:solidFill>
                  <a:srgbClr val="FFFFFF"/>
                </a:solidFill>
              </a:defRPr>
            </a:lvl3pPr>
            <a:lvl4pPr lvl="3" rtl="0">
              <a:lnSpc>
                <a:spcPct val="100000"/>
              </a:lnSpc>
              <a:spcBef>
                <a:spcPts val="0"/>
              </a:spcBef>
              <a:spcAft>
                <a:spcPts val="0"/>
              </a:spcAft>
              <a:buClr>
                <a:srgbClr val="FFFFFF"/>
              </a:buClr>
              <a:buSzPts val="1600"/>
              <a:buNone/>
              <a:defRPr sz="1600">
                <a:solidFill>
                  <a:srgbClr val="FFFFFF"/>
                </a:solidFill>
              </a:defRPr>
            </a:lvl4pPr>
            <a:lvl5pPr lvl="4" rtl="0">
              <a:lnSpc>
                <a:spcPct val="100000"/>
              </a:lnSpc>
              <a:spcBef>
                <a:spcPts val="0"/>
              </a:spcBef>
              <a:spcAft>
                <a:spcPts val="0"/>
              </a:spcAft>
              <a:buClr>
                <a:srgbClr val="FFFFFF"/>
              </a:buClr>
              <a:buSzPts val="1600"/>
              <a:buNone/>
              <a:defRPr sz="1600">
                <a:solidFill>
                  <a:srgbClr val="FFFFFF"/>
                </a:solidFill>
              </a:defRPr>
            </a:lvl5pPr>
            <a:lvl6pPr lvl="5" rtl="0">
              <a:lnSpc>
                <a:spcPct val="100000"/>
              </a:lnSpc>
              <a:spcBef>
                <a:spcPts val="0"/>
              </a:spcBef>
              <a:spcAft>
                <a:spcPts val="0"/>
              </a:spcAft>
              <a:buClr>
                <a:srgbClr val="FFFFFF"/>
              </a:buClr>
              <a:buSzPts val="1600"/>
              <a:buNone/>
              <a:defRPr sz="1600">
                <a:solidFill>
                  <a:srgbClr val="FFFFFF"/>
                </a:solidFill>
              </a:defRPr>
            </a:lvl6pPr>
            <a:lvl7pPr lvl="6" rtl="0">
              <a:lnSpc>
                <a:spcPct val="100000"/>
              </a:lnSpc>
              <a:spcBef>
                <a:spcPts val="0"/>
              </a:spcBef>
              <a:spcAft>
                <a:spcPts val="0"/>
              </a:spcAft>
              <a:buClr>
                <a:srgbClr val="FFFFFF"/>
              </a:buClr>
              <a:buSzPts val="1600"/>
              <a:buNone/>
              <a:defRPr sz="1600">
                <a:solidFill>
                  <a:srgbClr val="FFFFFF"/>
                </a:solidFill>
              </a:defRPr>
            </a:lvl7pPr>
            <a:lvl8pPr lvl="7" rtl="0">
              <a:lnSpc>
                <a:spcPct val="100000"/>
              </a:lnSpc>
              <a:spcBef>
                <a:spcPts val="0"/>
              </a:spcBef>
              <a:spcAft>
                <a:spcPts val="0"/>
              </a:spcAft>
              <a:buClr>
                <a:srgbClr val="FFFFFF"/>
              </a:buClr>
              <a:buSzPts val="1600"/>
              <a:buNone/>
              <a:defRPr sz="1600">
                <a:solidFill>
                  <a:srgbClr val="FFFFFF"/>
                </a:solidFill>
              </a:defRPr>
            </a:lvl8pPr>
            <a:lvl9pPr lvl="8" rtl="0">
              <a:lnSpc>
                <a:spcPct val="100000"/>
              </a:lnSpc>
              <a:spcBef>
                <a:spcPts val="0"/>
              </a:spcBef>
              <a:spcAft>
                <a:spcPts val="0"/>
              </a:spcAft>
              <a:buClr>
                <a:srgbClr val="FFFFFF"/>
              </a:buClr>
              <a:buSzPts val="1600"/>
              <a:buNone/>
              <a:defRPr sz="1600">
                <a:solidFill>
                  <a:srgbClr val="FFFFFF"/>
                </a:solidFill>
              </a:defRPr>
            </a:lvl9pPr>
          </a:lstStyle>
          <a:p/>
        </p:txBody>
      </p:sp>
      <p:sp>
        <p:nvSpPr>
          <p:cNvPr id="171" name="Google Shape;171;p20"/>
          <p:cNvSpPr txBox="1"/>
          <p:nvPr>
            <p:ph idx="2" type="body"/>
          </p:nvPr>
        </p:nvSpPr>
        <p:spPr>
          <a:xfrm>
            <a:off x="4969075" y="1059000"/>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72" name="Google Shape;172;p2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3" name="Google Shape;173;p20"/>
          <p:cNvPicPr preferRelativeResize="0"/>
          <p:nvPr/>
        </p:nvPicPr>
        <p:blipFill>
          <a:blip r:embed="rId3">
            <a:alphaModFix/>
          </a:blip>
          <a:stretch>
            <a:fillRect/>
          </a:stretch>
        </p:blipFill>
        <p:spPr>
          <a:xfrm>
            <a:off x="8595300" y="-1950"/>
            <a:ext cx="548700" cy="548700"/>
          </a:xfrm>
          <a:prstGeom prst="rect">
            <a:avLst/>
          </a:prstGeom>
          <a:noFill/>
          <a:ln>
            <a:noFill/>
          </a:ln>
        </p:spPr>
      </p:pic>
      <p:pic>
        <p:nvPicPr>
          <p:cNvPr id="174" name="Google Shape;174;p20"/>
          <p:cNvPicPr preferRelativeResize="0"/>
          <p:nvPr/>
        </p:nvPicPr>
        <p:blipFill>
          <a:blip r:embed="rId4">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bg>
      <p:bgPr>
        <a:solidFill>
          <a:schemeClr val="lt2"/>
        </a:solidFill>
      </p:bgPr>
    </p:bg>
    <p:spTree>
      <p:nvGrpSpPr>
        <p:cNvPr id="18" name="Shape 18"/>
        <p:cNvGrpSpPr/>
        <p:nvPr/>
      </p:nvGrpSpPr>
      <p:grpSpPr>
        <a:xfrm>
          <a:off x="0" y="0"/>
          <a:ext cx="0" cy="0"/>
          <a:chOff x="0" y="0"/>
          <a:chExt cx="0" cy="0"/>
        </a:xfrm>
      </p:grpSpPr>
      <p:sp>
        <p:nvSpPr>
          <p:cNvPr id="19" name="Google Shape;19;p3"/>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p:txBody>
      </p:sp>
      <p:sp>
        <p:nvSpPr>
          <p:cNvPr id="20" name="Google Shape;20;p3"/>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1" name="Google Shape;21;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2" name="Google Shape;22;p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 name="Google Shape;23;p3"/>
          <p:cNvPicPr preferRelativeResize="0"/>
          <p:nvPr/>
        </p:nvPicPr>
        <p:blipFill>
          <a:blip r:embed="rId2">
            <a:alphaModFix/>
          </a:blip>
          <a:stretch>
            <a:fillRect/>
          </a:stretch>
        </p:blipFill>
        <p:spPr>
          <a:xfrm>
            <a:off x="7972834" y="0"/>
            <a:ext cx="1171164" cy="4878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2 1">
  <p:cSld name="SECTION_TITLE_AND_DESCRIPTION_1_2_1">
    <p:spTree>
      <p:nvGrpSpPr>
        <p:cNvPr id="175" name="Shape 175"/>
        <p:cNvGrpSpPr/>
        <p:nvPr/>
      </p:nvGrpSpPr>
      <p:grpSpPr>
        <a:xfrm>
          <a:off x="0" y="0"/>
          <a:ext cx="0" cy="0"/>
          <a:chOff x="0" y="0"/>
          <a:chExt cx="0" cy="0"/>
        </a:xfrm>
      </p:grpSpPr>
      <p:pic>
        <p:nvPicPr>
          <p:cNvPr id="176" name="Google Shape;176;p21"/>
          <p:cNvPicPr preferRelativeResize="0"/>
          <p:nvPr/>
        </p:nvPicPr>
        <p:blipFill rotWithShape="1">
          <a:blip r:embed="rId2">
            <a:alphaModFix/>
          </a:blip>
          <a:srcRect b="0" l="31883" r="25713" t="8096"/>
          <a:stretch/>
        </p:blipFill>
        <p:spPr>
          <a:xfrm>
            <a:off x="0" y="0"/>
            <a:ext cx="4575250" cy="5143500"/>
          </a:xfrm>
          <a:prstGeom prst="rect">
            <a:avLst/>
          </a:prstGeom>
          <a:noFill/>
          <a:ln>
            <a:noFill/>
          </a:ln>
        </p:spPr>
      </p:pic>
      <p:sp>
        <p:nvSpPr>
          <p:cNvPr id="177" name="Google Shape;177;p21"/>
          <p:cNvSpPr/>
          <p:nvPr/>
        </p:nvSpPr>
        <p:spPr>
          <a:xfrm>
            <a:off x="-75" y="0"/>
            <a:ext cx="4572000" cy="5143500"/>
          </a:xfrm>
          <a:prstGeom prst="rect">
            <a:avLst/>
          </a:prstGeom>
          <a:solidFill>
            <a:srgbClr val="4FC1D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1"/>
          <p:cNvSpPr txBox="1"/>
          <p:nvPr>
            <p:ph type="title"/>
          </p:nvPr>
        </p:nvSpPr>
        <p:spPr>
          <a:xfrm>
            <a:off x="501400" y="1318650"/>
            <a:ext cx="3300900" cy="1687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000"/>
              <a:buNone/>
              <a:defRPr sz="3000">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
        <p:nvSpPr>
          <p:cNvPr id="179" name="Google Shape;179;p21"/>
          <p:cNvSpPr txBox="1"/>
          <p:nvPr>
            <p:ph idx="1" type="subTitle"/>
          </p:nvPr>
        </p:nvSpPr>
        <p:spPr>
          <a:xfrm>
            <a:off x="496350" y="3161525"/>
            <a:ext cx="3300900" cy="75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nSpc>
                <a:spcPct val="100000"/>
              </a:lnSpc>
              <a:spcBef>
                <a:spcPts val="0"/>
              </a:spcBef>
              <a:spcAft>
                <a:spcPts val="0"/>
              </a:spcAft>
              <a:buClr>
                <a:srgbClr val="FFFFFF"/>
              </a:buClr>
              <a:buSzPts val="1600"/>
              <a:buNone/>
              <a:defRPr sz="1600">
                <a:solidFill>
                  <a:srgbClr val="FFFFFF"/>
                </a:solidFill>
              </a:defRPr>
            </a:lvl2pPr>
            <a:lvl3pPr lvl="2" rtl="0">
              <a:lnSpc>
                <a:spcPct val="100000"/>
              </a:lnSpc>
              <a:spcBef>
                <a:spcPts val="0"/>
              </a:spcBef>
              <a:spcAft>
                <a:spcPts val="0"/>
              </a:spcAft>
              <a:buClr>
                <a:srgbClr val="FFFFFF"/>
              </a:buClr>
              <a:buSzPts val="1600"/>
              <a:buNone/>
              <a:defRPr sz="1600">
                <a:solidFill>
                  <a:srgbClr val="FFFFFF"/>
                </a:solidFill>
              </a:defRPr>
            </a:lvl3pPr>
            <a:lvl4pPr lvl="3" rtl="0">
              <a:lnSpc>
                <a:spcPct val="100000"/>
              </a:lnSpc>
              <a:spcBef>
                <a:spcPts val="0"/>
              </a:spcBef>
              <a:spcAft>
                <a:spcPts val="0"/>
              </a:spcAft>
              <a:buClr>
                <a:srgbClr val="FFFFFF"/>
              </a:buClr>
              <a:buSzPts val="1600"/>
              <a:buNone/>
              <a:defRPr sz="1600">
                <a:solidFill>
                  <a:srgbClr val="FFFFFF"/>
                </a:solidFill>
              </a:defRPr>
            </a:lvl4pPr>
            <a:lvl5pPr lvl="4" rtl="0">
              <a:lnSpc>
                <a:spcPct val="100000"/>
              </a:lnSpc>
              <a:spcBef>
                <a:spcPts val="0"/>
              </a:spcBef>
              <a:spcAft>
                <a:spcPts val="0"/>
              </a:spcAft>
              <a:buClr>
                <a:srgbClr val="FFFFFF"/>
              </a:buClr>
              <a:buSzPts val="1600"/>
              <a:buNone/>
              <a:defRPr sz="1600">
                <a:solidFill>
                  <a:srgbClr val="FFFFFF"/>
                </a:solidFill>
              </a:defRPr>
            </a:lvl5pPr>
            <a:lvl6pPr lvl="5" rtl="0">
              <a:lnSpc>
                <a:spcPct val="100000"/>
              </a:lnSpc>
              <a:spcBef>
                <a:spcPts val="0"/>
              </a:spcBef>
              <a:spcAft>
                <a:spcPts val="0"/>
              </a:spcAft>
              <a:buClr>
                <a:srgbClr val="FFFFFF"/>
              </a:buClr>
              <a:buSzPts val="1600"/>
              <a:buNone/>
              <a:defRPr sz="1600">
                <a:solidFill>
                  <a:srgbClr val="FFFFFF"/>
                </a:solidFill>
              </a:defRPr>
            </a:lvl6pPr>
            <a:lvl7pPr lvl="6" rtl="0">
              <a:lnSpc>
                <a:spcPct val="100000"/>
              </a:lnSpc>
              <a:spcBef>
                <a:spcPts val="0"/>
              </a:spcBef>
              <a:spcAft>
                <a:spcPts val="0"/>
              </a:spcAft>
              <a:buClr>
                <a:srgbClr val="FFFFFF"/>
              </a:buClr>
              <a:buSzPts val="1600"/>
              <a:buNone/>
              <a:defRPr sz="1600">
                <a:solidFill>
                  <a:srgbClr val="FFFFFF"/>
                </a:solidFill>
              </a:defRPr>
            </a:lvl7pPr>
            <a:lvl8pPr lvl="7" rtl="0">
              <a:lnSpc>
                <a:spcPct val="100000"/>
              </a:lnSpc>
              <a:spcBef>
                <a:spcPts val="0"/>
              </a:spcBef>
              <a:spcAft>
                <a:spcPts val="0"/>
              </a:spcAft>
              <a:buClr>
                <a:srgbClr val="FFFFFF"/>
              </a:buClr>
              <a:buSzPts val="1600"/>
              <a:buNone/>
              <a:defRPr sz="1600">
                <a:solidFill>
                  <a:srgbClr val="FFFFFF"/>
                </a:solidFill>
              </a:defRPr>
            </a:lvl8pPr>
            <a:lvl9pPr lvl="8" rtl="0">
              <a:lnSpc>
                <a:spcPct val="100000"/>
              </a:lnSpc>
              <a:spcBef>
                <a:spcPts val="0"/>
              </a:spcBef>
              <a:spcAft>
                <a:spcPts val="0"/>
              </a:spcAft>
              <a:buClr>
                <a:srgbClr val="FFFFFF"/>
              </a:buClr>
              <a:buSzPts val="1600"/>
              <a:buNone/>
              <a:defRPr sz="1600">
                <a:solidFill>
                  <a:srgbClr val="FFFFFF"/>
                </a:solidFill>
              </a:defRPr>
            </a:lvl9pPr>
          </a:lstStyle>
          <a:p/>
        </p:txBody>
      </p:sp>
      <p:sp>
        <p:nvSpPr>
          <p:cNvPr id="180" name="Google Shape;180;p21"/>
          <p:cNvSpPr txBox="1"/>
          <p:nvPr>
            <p:ph idx="2" type="body"/>
          </p:nvPr>
        </p:nvSpPr>
        <p:spPr>
          <a:xfrm>
            <a:off x="4969075" y="1059000"/>
            <a:ext cx="3374400" cy="302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81" name="Google Shape;181;p2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2" name="Google Shape;182;p21"/>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3" name="Shape 183"/>
        <p:cNvGrpSpPr/>
        <p:nvPr/>
      </p:nvGrpSpPr>
      <p:grpSpPr>
        <a:xfrm>
          <a:off x="0" y="0"/>
          <a:ext cx="0" cy="0"/>
          <a:chOff x="0" y="0"/>
          <a:chExt cx="0" cy="0"/>
        </a:xfrm>
      </p:grpSpPr>
      <p:sp>
        <p:nvSpPr>
          <p:cNvPr id="184" name="Google Shape;184;p22"/>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85" name="Google Shape;185;p2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86" name="Google Shape;186;p22"/>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87" name="Shape 187"/>
        <p:cNvGrpSpPr/>
        <p:nvPr/>
      </p:nvGrpSpPr>
      <p:grpSpPr>
        <a:xfrm>
          <a:off x="0" y="0"/>
          <a:ext cx="0" cy="0"/>
          <a:chOff x="0" y="0"/>
          <a:chExt cx="0" cy="0"/>
        </a:xfrm>
      </p:grpSpPr>
      <p:grpSp>
        <p:nvGrpSpPr>
          <p:cNvPr id="188" name="Google Shape;188;p23"/>
          <p:cNvGrpSpPr/>
          <p:nvPr/>
        </p:nvGrpSpPr>
        <p:grpSpPr>
          <a:xfrm>
            <a:off x="830392" y="4169130"/>
            <a:ext cx="745763" cy="45826"/>
            <a:chOff x="4580561" y="2589004"/>
            <a:chExt cx="1064464" cy="25200"/>
          </a:xfrm>
        </p:grpSpPr>
        <p:sp>
          <p:nvSpPr>
            <p:cNvPr id="189" name="Google Shape;189;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 name="Google Shape;191;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92" name="Google Shape;192;p23"/>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93" name="Google Shape;193;p2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94" name="Google Shape;194;p2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23"/>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6" name="Shape 196"/>
        <p:cNvGrpSpPr/>
        <p:nvPr/>
      </p:nvGrpSpPr>
      <p:grpSpPr>
        <a:xfrm>
          <a:off x="0" y="0"/>
          <a:ext cx="0" cy="0"/>
          <a:chOff x="0" y="0"/>
          <a:chExt cx="0" cy="0"/>
        </a:xfrm>
      </p:grpSpPr>
      <p:sp>
        <p:nvSpPr>
          <p:cNvPr id="197" name="Google Shape;197;p2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98" name="Google Shape;198;p24"/>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9" name="Shape 199"/>
        <p:cNvGrpSpPr/>
        <p:nvPr/>
      </p:nvGrpSpPr>
      <p:grpSpPr>
        <a:xfrm>
          <a:off x="0" y="0"/>
          <a:ext cx="0" cy="0"/>
          <a:chOff x="0" y="0"/>
          <a:chExt cx="0" cy="0"/>
        </a:xfrm>
      </p:grpSpPr>
      <p:sp>
        <p:nvSpPr>
          <p:cNvPr id="200" name="Google Shape;200;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1" name="Google Shape;201;p2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202" name="Google Shape;202;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03" name="Google Shape;203;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04" name="Google Shape;204;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4"/>
          <p:cNvSpPr/>
          <p:nvPr/>
        </p:nvSpPr>
        <p:spPr>
          <a:xfrm>
            <a:off x="0" y="487800"/>
            <a:ext cx="9144000" cy="4655700"/>
          </a:xfrm>
          <a:prstGeom prst="rect">
            <a:avLst/>
          </a:prstGeom>
          <a:solidFill>
            <a:srgbClr val="E9EDEE">
              <a:alpha val="50940"/>
            </a:srgbClr>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p:txBody>
      </p:sp>
      <p:sp>
        <p:nvSpPr>
          <p:cNvPr id="27" name="Google Shape;27;p4"/>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8" name="Google Shape;28;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 name="Google Shape;30;p4"/>
          <p:cNvPicPr preferRelativeResize="0"/>
          <p:nvPr/>
        </p:nvPicPr>
        <p:blipFill>
          <a:blip r:embed="rId3">
            <a:alphaModFix/>
          </a:blip>
          <a:stretch>
            <a:fillRect/>
          </a:stretch>
        </p:blipFill>
        <p:spPr>
          <a:xfrm>
            <a:off x="7972834" y="0"/>
            <a:ext cx="1171164" cy="4878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5"/>
          <p:cNvSpPr/>
          <p:nvPr/>
        </p:nvSpPr>
        <p:spPr>
          <a:xfrm>
            <a:off x="0" y="487800"/>
            <a:ext cx="9144000" cy="4655700"/>
          </a:xfrm>
          <a:prstGeom prst="rect">
            <a:avLst/>
          </a:prstGeom>
          <a:solidFill>
            <a:srgbClr val="E9EDEE">
              <a:alpha val="54720"/>
            </a:srgbClr>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5"/>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p:txBody>
      </p:sp>
      <p:sp>
        <p:nvSpPr>
          <p:cNvPr id="34" name="Google Shape;34;p5"/>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5" name="Google Shape;35;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5"/>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 name="Google Shape;37;p5"/>
          <p:cNvPicPr preferRelativeResize="0"/>
          <p:nvPr/>
        </p:nvPicPr>
        <p:blipFill>
          <a:blip r:embed="rId3">
            <a:alphaModFix/>
          </a:blip>
          <a:stretch>
            <a:fillRect/>
          </a:stretch>
        </p:blipFill>
        <p:spPr>
          <a:xfrm>
            <a:off x="7972834" y="0"/>
            <a:ext cx="1171164" cy="4878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chemeClr val="lt2"/>
        </a:solidFill>
      </p:bgPr>
    </p:bg>
    <p:spTree>
      <p:nvGrpSpPr>
        <p:cNvPr id="38" name="Shape 38"/>
        <p:cNvGrpSpPr/>
        <p:nvPr/>
      </p:nvGrpSpPr>
      <p:grpSpPr>
        <a:xfrm>
          <a:off x="0" y="0"/>
          <a:ext cx="0" cy="0"/>
          <a:chOff x="0" y="0"/>
          <a:chExt cx="0" cy="0"/>
        </a:xfrm>
      </p:grpSpPr>
      <p:sp>
        <p:nvSpPr>
          <p:cNvPr id="39" name="Google Shape;39;p6"/>
          <p:cNvSpPr txBox="1"/>
          <p:nvPr>
            <p:ph type="ctrTitle"/>
          </p:nvPr>
        </p:nvSpPr>
        <p:spPr>
          <a:xfrm>
            <a:off x="729450" y="1322450"/>
            <a:ext cx="3787800" cy="1988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p:txBody>
      </p:sp>
      <p:sp>
        <p:nvSpPr>
          <p:cNvPr id="40" name="Google Shape;40;p6"/>
          <p:cNvSpPr txBox="1"/>
          <p:nvPr>
            <p:ph idx="1" type="subTitle"/>
          </p:nvPr>
        </p:nvSpPr>
        <p:spPr>
          <a:xfrm>
            <a:off x="729595" y="3401500"/>
            <a:ext cx="37878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41" name="Google Shape;41;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p:nvPr/>
        </p:nvSpPr>
        <p:spPr>
          <a:xfrm>
            <a:off x="0" y="1"/>
            <a:ext cx="9144000" cy="46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p6"/>
          <p:cNvGrpSpPr/>
          <p:nvPr/>
        </p:nvGrpSpPr>
        <p:grpSpPr>
          <a:xfrm>
            <a:off x="5063108" y="1313285"/>
            <a:ext cx="3459716" cy="2670463"/>
            <a:chOff x="3553042" y="1657806"/>
            <a:chExt cx="3461100" cy="2671532"/>
          </a:xfrm>
        </p:grpSpPr>
        <p:sp>
          <p:nvSpPr>
            <p:cNvPr id="47" name="Google Shape;47;p6"/>
            <p:cNvSpPr/>
            <p:nvPr/>
          </p:nvSpPr>
          <p:spPr>
            <a:xfrm>
              <a:off x="4856024" y="3625653"/>
              <a:ext cx="944700" cy="663300"/>
            </a:xfrm>
            <a:prstGeom prst="trapezoid">
              <a:avLst>
                <a:gd fmla="val 2500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6"/>
            <p:cNvSpPr/>
            <p:nvPr/>
          </p:nvSpPr>
          <p:spPr>
            <a:xfrm rot="10800000">
              <a:off x="4953871" y="3681997"/>
              <a:ext cx="400200" cy="606600"/>
            </a:xfrm>
            <a:prstGeom prst="triangle">
              <a:avLst>
                <a:gd fmla="val 96745"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6"/>
            <p:cNvSpPr/>
            <p:nvPr/>
          </p:nvSpPr>
          <p:spPr>
            <a:xfrm>
              <a:off x="4767796" y="3681816"/>
              <a:ext cx="163500" cy="606600"/>
            </a:xfrm>
            <a:prstGeom prst="triangle">
              <a:avLst>
                <a:gd fmla="val 98558"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6"/>
            <p:cNvSpPr/>
            <p:nvPr/>
          </p:nvSpPr>
          <p:spPr>
            <a:xfrm rot="10800000">
              <a:off x="4678237" y="4276102"/>
              <a:ext cx="1210800" cy="456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p:nvPr/>
          </p:nvSpPr>
          <p:spPr>
            <a:xfrm rot="10800000">
              <a:off x="4668343" y="4283738"/>
              <a:ext cx="1230600" cy="45600"/>
            </a:xfrm>
            <a:prstGeom prst="roundRect">
              <a:avLst>
                <a:gd fmla="val 50000"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p:nvPr/>
          </p:nvSpPr>
          <p:spPr>
            <a:xfrm>
              <a:off x="4926950" y="3681915"/>
              <a:ext cx="42900" cy="594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p:nvPr/>
          </p:nvSpPr>
          <p:spPr>
            <a:xfrm>
              <a:off x="3553042" y="1674645"/>
              <a:ext cx="3461100" cy="2014500"/>
            </a:xfrm>
            <a:prstGeom prst="roundRect">
              <a:avLst>
                <a:gd fmla="val 1882"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6"/>
            <p:cNvSpPr/>
            <p:nvPr/>
          </p:nvSpPr>
          <p:spPr>
            <a:xfrm>
              <a:off x="3553042" y="1657806"/>
              <a:ext cx="3461100" cy="2014500"/>
            </a:xfrm>
            <a:prstGeom prst="roundRect">
              <a:avLst>
                <a:gd fmla="val 1764"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 name="Google Shape;55;p6"/>
          <p:cNvSpPr/>
          <p:nvPr/>
        </p:nvSpPr>
        <p:spPr>
          <a:xfrm flipH="1">
            <a:off x="5156273" y="1401826"/>
            <a:ext cx="3268500" cy="1812900"/>
          </a:xfrm>
          <a:prstGeom prst="rtTriangle">
            <a:avLst/>
          </a:prstGeom>
          <a:solidFill>
            <a:srgbClr val="000000">
              <a:alpha val="3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6"/>
          <p:cNvPicPr preferRelativeResize="0"/>
          <p:nvPr/>
        </p:nvPicPr>
        <p:blipFill rotWithShape="1">
          <a:blip r:embed="rId2">
            <a:alphaModFix/>
          </a:blip>
          <a:srcRect b="5023" l="0" r="0" t="10837"/>
          <a:stretch/>
        </p:blipFill>
        <p:spPr>
          <a:xfrm>
            <a:off x="5256925" y="1448312"/>
            <a:ext cx="3067126" cy="1720026"/>
          </a:xfrm>
          <a:prstGeom prst="rect">
            <a:avLst/>
          </a:prstGeom>
          <a:noFill/>
          <a:ln>
            <a:noFill/>
          </a:ln>
        </p:spPr>
      </p:pic>
      <p:pic>
        <p:nvPicPr>
          <p:cNvPr id="57" name="Google Shape;57;p6"/>
          <p:cNvPicPr preferRelativeResize="0"/>
          <p:nvPr/>
        </p:nvPicPr>
        <p:blipFill>
          <a:blip r:embed="rId3">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58" name="Shape 58"/>
        <p:cNvGrpSpPr/>
        <p:nvPr/>
      </p:nvGrpSpPr>
      <p:grpSpPr>
        <a:xfrm>
          <a:off x="0" y="0"/>
          <a:ext cx="0" cy="0"/>
          <a:chOff x="0" y="0"/>
          <a:chExt cx="0" cy="0"/>
        </a:xfrm>
      </p:grpSpPr>
      <p:grpSp>
        <p:nvGrpSpPr>
          <p:cNvPr id="59" name="Google Shape;59;p7"/>
          <p:cNvGrpSpPr/>
          <p:nvPr/>
        </p:nvGrpSpPr>
        <p:grpSpPr>
          <a:xfrm>
            <a:off x="830392" y="1191256"/>
            <a:ext cx="745763" cy="45826"/>
            <a:chOff x="4580561" y="2589004"/>
            <a:chExt cx="1064464" cy="25200"/>
          </a:xfrm>
        </p:grpSpPr>
        <p:sp>
          <p:nvSpPr>
            <p:cNvPr id="60" name="Google Shape;60;p7"/>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7"/>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 name="Google Shape;62;p7"/>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000"/>
              <a:buNone/>
              <a:defRPr sz="3000">
                <a:solidFill>
                  <a:schemeClr val="lt1"/>
                </a:solidFill>
              </a:defRPr>
            </a:lvl1pPr>
            <a:lvl2pPr lvl="1">
              <a:spcBef>
                <a:spcPts val="0"/>
              </a:spcBef>
              <a:spcAft>
                <a:spcPts val="0"/>
              </a:spcAft>
              <a:buClr>
                <a:schemeClr val="lt1"/>
              </a:buClr>
              <a:buSzPts val="3000"/>
              <a:buNone/>
              <a:defRPr sz="3000">
                <a:solidFill>
                  <a:schemeClr val="lt1"/>
                </a:solidFill>
              </a:defRPr>
            </a:lvl2pPr>
            <a:lvl3pPr lvl="2">
              <a:spcBef>
                <a:spcPts val="0"/>
              </a:spcBef>
              <a:spcAft>
                <a:spcPts val="0"/>
              </a:spcAft>
              <a:buClr>
                <a:schemeClr val="lt1"/>
              </a:buClr>
              <a:buSzPts val="3000"/>
              <a:buNone/>
              <a:defRPr sz="3000">
                <a:solidFill>
                  <a:schemeClr val="lt1"/>
                </a:solidFill>
              </a:defRPr>
            </a:lvl3pPr>
            <a:lvl4pPr lvl="3">
              <a:spcBef>
                <a:spcPts val="0"/>
              </a:spcBef>
              <a:spcAft>
                <a:spcPts val="0"/>
              </a:spcAft>
              <a:buClr>
                <a:schemeClr val="lt1"/>
              </a:buClr>
              <a:buSzPts val="3000"/>
              <a:buNone/>
              <a:defRPr sz="3000">
                <a:solidFill>
                  <a:schemeClr val="lt1"/>
                </a:solidFill>
              </a:defRPr>
            </a:lvl4pPr>
            <a:lvl5pPr lvl="4">
              <a:spcBef>
                <a:spcPts val="0"/>
              </a:spcBef>
              <a:spcAft>
                <a:spcPts val="0"/>
              </a:spcAft>
              <a:buClr>
                <a:schemeClr val="lt1"/>
              </a:buClr>
              <a:buSzPts val="3000"/>
              <a:buNone/>
              <a:defRPr sz="3000">
                <a:solidFill>
                  <a:schemeClr val="lt1"/>
                </a:solidFill>
              </a:defRPr>
            </a:lvl5pPr>
            <a:lvl6pPr lvl="5">
              <a:spcBef>
                <a:spcPts val="0"/>
              </a:spcBef>
              <a:spcAft>
                <a:spcPts val="0"/>
              </a:spcAft>
              <a:buClr>
                <a:schemeClr val="lt1"/>
              </a:buClr>
              <a:buSzPts val="3000"/>
              <a:buNone/>
              <a:defRPr sz="3000">
                <a:solidFill>
                  <a:schemeClr val="lt1"/>
                </a:solidFill>
              </a:defRPr>
            </a:lvl6pPr>
            <a:lvl7pPr lvl="6">
              <a:spcBef>
                <a:spcPts val="0"/>
              </a:spcBef>
              <a:spcAft>
                <a:spcPts val="0"/>
              </a:spcAft>
              <a:buClr>
                <a:schemeClr val="lt1"/>
              </a:buClr>
              <a:buSzPts val="3000"/>
              <a:buNone/>
              <a:defRPr sz="3000">
                <a:solidFill>
                  <a:schemeClr val="lt1"/>
                </a:solidFill>
              </a:defRPr>
            </a:lvl7pPr>
            <a:lvl8pPr lvl="7">
              <a:spcBef>
                <a:spcPts val="0"/>
              </a:spcBef>
              <a:spcAft>
                <a:spcPts val="0"/>
              </a:spcAft>
              <a:buClr>
                <a:schemeClr val="lt1"/>
              </a:buClr>
              <a:buSzPts val="3000"/>
              <a:buNone/>
              <a:defRPr sz="3000">
                <a:solidFill>
                  <a:schemeClr val="lt1"/>
                </a:solidFill>
              </a:defRPr>
            </a:lvl8pPr>
            <a:lvl9pPr lvl="8">
              <a:spcBef>
                <a:spcPts val="0"/>
              </a:spcBef>
              <a:spcAft>
                <a:spcPts val="0"/>
              </a:spcAft>
              <a:buClr>
                <a:schemeClr val="lt1"/>
              </a:buClr>
              <a:buSzPts val="3000"/>
              <a:buNone/>
              <a:defRPr sz="3000">
                <a:solidFill>
                  <a:schemeClr val="lt1"/>
                </a:solidFill>
              </a:defRPr>
            </a:lvl9pPr>
          </a:lstStyle>
          <a:p/>
        </p:txBody>
      </p:sp>
      <p:sp>
        <p:nvSpPr>
          <p:cNvPr id="63" name="Google Shape;63;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7"/>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 name="Google Shape;65;p7"/>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dk1"/>
        </a:solidFill>
      </p:bgPr>
    </p:bg>
    <p:spTree>
      <p:nvGrpSpPr>
        <p:cNvPr id="66" name="Shape 66"/>
        <p:cNvGrpSpPr/>
        <p:nvPr/>
      </p:nvGrpSpPr>
      <p:grpSpPr>
        <a:xfrm>
          <a:off x="0" y="0"/>
          <a:ext cx="0" cy="0"/>
          <a:chOff x="0" y="0"/>
          <a:chExt cx="0" cy="0"/>
        </a:xfrm>
      </p:grpSpPr>
      <p:sp>
        <p:nvSpPr>
          <p:cNvPr id="67" name="Google Shape;67;p8"/>
          <p:cNvSpPr txBox="1"/>
          <p:nvPr>
            <p:ph type="title"/>
          </p:nvPr>
        </p:nvSpPr>
        <p:spPr>
          <a:xfrm>
            <a:off x="653250" y="865250"/>
            <a:ext cx="76884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
        <p:nvSpPr>
          <p:cNvPr id="68" name="Google Shape;68;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69" name="Google Shape;69;p8"/>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 name="Google Shape;70;p8"/>
          <p:cNvPicPr preferRelativeResize="0"/>
          <p:nvPr/>
        </p:nvPicPr>
        <p:blipFill>
          <a:blip r:embed="rId2">
            <a:alphaModFix/>
          </a:blip>
          <a:stretch>
            <a:fillRect/>
          </a:stretch>
        </p:blipFill>
        <p:spPr>
          <a:xfrm>
            <a:off x="7972825" y="0"/>
            <a:ext cx="1171174" cy="4671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1" name="Shape 71"/>
        <p:cNvGrpSpPr/>
        <p:nvPr/>
      </p:nvGrpSpPr>
      <p:grpSpPr>
        <a:xfrm>
          <a:off x="0" y="0"/>
          <a:ext cx="0" cy="0"/>
          <a:chOff x="0" y="0"/>
          <a:chExt cx="0" cy="0"/>
        </a:xfrm>
      </p:grpSpPr>
      <p:sp>
        <p:nvSpPr>
          <p:cNvPr id="72" name="Google Shape;72;p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 name="Google Shape;73;p9"/>
          <p:cNvGrpSpPr/>
          <p:nvPr/>
        </p:nvGrpSpPr>
        <p:grpSpPr>
          <a:xfrm>
            <a:off x="830392" y="1191256"/>
            <a:ext cx="745763" cy="45826"/>
            <a:chOff x="4580561" y="2589004"/>
            <a:chExt cx="1064464" cy="25200"/>
          </a:xfrm>
        </p:grpSpPr>
        <p:sp>
          <p:nvSpPr>
            <p:cNvPr id="74" name="Google Shape;7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9"/>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77" name="Google Shape;77;p9"/>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8" name="Google Shape;78;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9" name="Google Shape;79;p9"/>
          <p:cNvPicPr preferRelativeResize="0"/>
          <p:nvPr/>
        </p:nvPicPr>
        <p:blipFill>
          <a:blip r:embed="rId2">
            <a:alphaModFix/>
          </a:blip>
          <a:stretch>
            <a:fillRect/>
          </a:stretch>
        </p:blipFill>
        <p:spPr>
          <a:xfrm>
            <a:off x="7810250" y="16913"/>
            <a:ext cx="1257549" cy="45397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 name="Shape 80"/>
        <p:cNvGrpSpPr/>
        <p:nvPr/>
      </p:nvGrpSpPr>
      <p:grpSpPr>
        <a:xfrm>
          <a:off x="0" y="0"/>
          <a:ext cx="0" cy="0"/>
          <a:chOff x="0" y="0"/>
          <a:chExt cx="0" cy="0"/>
        </a:xfrm>
      </p:grpSpPr>
      <p:sp>
        <p:nvSpPr>
          <p:cNvPr id="81" name="Google Shape;81;p1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 name="Google Shape;82;p10"/>
          <p:cNvGrpSpPr/>
          <p:nvPr/>
        </p:nvGrpSpPr>
        <p:grpSpPr>
          <a:xfrm>
            <a:off x="754192" y="838281"/>
            <a:ext cx="745763" cy="45826"/>
            <a:chOff x="4580561" y="2589004"/>
            <a:chExt cx="1064464" cy="25200"/>
          </a:xfrm>
        </p:grpSpPr>
        <p:sp>
          <p:nvSpPr>
            <p:cNvPr id="83" name="Google Shape;83;p1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 name="Google Shape;85;p10"/>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p:txBody>
      </p:sp>
      <p:sp>
        <p:nvSpPr>
          <p:cNvPr id="86" name="Google Shape;86;p10"/>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7" name="Google Shape;87;p10"/>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8" name="Google Shape;88;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9" name="Google Shape;89;p10"/>
          <p:cNvPicPr preferRelativeResize="0"/>
          <p:nvPr/>
        </p:nvPicPr>
        <p:blipFill>
          <a:blip r:embed="rId2">
            <a:alphaModFix/>
          </a:blip>
          <a:stretch>
            <a:fillRect/>
          </a:stretch>
        </p:blipFill>
        <p:spPr>
          <a:xfrm>
            <a:off x="7810250" y="16913"/>
            <a:ext cx="1257549" cy="45397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plumcreekwatershed.org/" TargetMode="External"/><Relationship Id="rId4" Type="http://schemas.openxmlformats.org/officeDocument/2006/relationships/image" Target="../media/image9.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hyperlink" Target="https://www.tceq.texas.gov/gis/segments-viewer"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6"/>
          <p:cNvSpPr txBox="1"/>
          <p:nvPr>
            <p:ph type="title"/>
          </p:nvPr>
        </p:nvSpPr>
        <p:spPr>
          <a:xfrm>
            <a:off x="1878000" y="1311725"/>
            <a:ext cx="53880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Welcome to the Plum Creek Public Stakeholder Meeting!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Please sign in and help yourself to the refreshments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5"/>
          <p:cNvSpPr txBox="1"/>
          <p:nvPr>
            <p:ph type="title"/>
          </p:nvPr>
        </p:nvSpPr>
        <p:spPr>
          <a:xfrm>
            <a:off x="729450" y="1242450"/>
            <a:ext cx="78225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t>The Plum Creek Watershed Trends</a:t>
            </a:r>
            <a:endParaRPr sz="2900"/>
          </a:p>
          <a:p>
            <a:pPr indent="0" lvl="0" marL="0" rtl="0" algn="l">
              <a:spcBef>
                <a:spcPts val="0"/>
              </a:spcBef>
              <a:spcAft>
                <a:spcPts val="0"/>
              </a:spcAft>
              <a:buNone/>
            </a:pPr>
            <a:r>
              <a:t/>
            </a:r>
            <a:endParaRPr sz="2900"/>
          </a:p>
        </p:txBody>
      </p:sp>
      <p:sp>
        <p:nvSpPr>
          <p:cNvPr id="269" name="Google Shape;269;p35"/>
          <p:cNvSpPr txBox="1"/>
          <p:nvPr>
            <p:ph idx="1" type="body"/>
          </p:nvPr>
        </p:nvSpPr>
        <p:spPr>
          <a:xfrm>
            <a:off x="727650" y="1729100"/>
            <a:ext cx="7688700" cy="49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dk2"/>
                </a:solidFill>
              </a:rPr>
              <a:t>The following  figures show the E. coli water quality trends for the three main monitoring sites along Plum Creek.  Site 12640 is in the lower segment of Plum Creek (the most downstream site).</a:t>
            </a:r>
            <a:endParaRPr>
              <a:solidFill>
                <a:schemeClr val="dk2"/>
              </a:solidFill>
            </a:endParaRPr>
          </a:p>
        </p:txBody>
      </p:sp>
      <p:pic>
        <p:nvPicPr>
          <p:cNvPr id="270" name="Google Shape;270;p35"/>
          <p:cNvPicPr preferRelativeResize="0"/>
          <p:nvPr/>
        </p:nvPicPr>
        <p:blipFill>
          <a:blip r:embed="rId3">
            <a:alphaModFix/>
          </a:blip>
          <a:stretch>
            <a:fillRect/>
          </a:stretch>
        </p:blipFill>
        <p:spPr>
          <a:xfrm>
            <a:off x="1868688" y="2377750"/>
            <a:ext cx="5406632" cy="2568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6"/>
          <p:cNvSpPr txBox="1"/>
          <p:nvPr>
            <p:ph type="title"/>
          </p:nvPr>
        </p:nvSpPr>
        <p:spPr>
          <a:xfrm>
            <a:off x="729450" y="1242450"/>
            <a:ext cx="78225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t>The Plum Creek Watershed Trends</a:t>
            </a:r>
            <a:endParaRPr sz="2900"/>
          </a:p>
          <a:p>
            <a:pPr indent="0" lvl="0" marL="0" rtl="0" algn="l">
              <a:spcBef>
                <a:spcPts val="0"/>
              </a:spcBef>
              <a:spcAft>
                <a:spcPts val="0"/>
              </a:spcAft>
              <a:buNone/>
            </a:pPr>
            <a:r>
              <a:t/>
            </a:r>
            <a:endParaRPr sz="2900"/>
          </a:p>
        </p:txBody>
      </p:sp>
      <p:sp>
        <p:nvSpPr>
          <p:cNvPr id="276" name="Google Shape;276;p36"/>
          <p:cNvSpPr txBox="1"/>
          <p:nvPr>
            <p:ph idx="1" type="body"/>
          </p:nvPr>
        </p:nvSpPr>
        <p:spPr>
          <a:xfrm>
            <a:off x="727650" y="1777650"/>
            <a:ext cx="7688700" cy="49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dk2"/>
                </a:solidFill>
              </a:rPr>
              <a:t>The following  figures show the E. coli water quality trends for the three main monitoring sites along Plum Creek.  Site 12647 is located in the middle segment of Plum Creek.</a:t>
            </a:r>
            <a:endParaRPr>
              <a:solidFill>
                <a:schemeClr val="dk2"/>
              </a:solidFill>
            </a:endParaRPr>
          </a:p>
        </p:txBody>
      </p:sp>
      <p:pic>
        <p:nvPicPr>
          <p:cNvPr id="277" name="Google Shape;277;p36"/>
          <p:cNvPicPr preferRelativeResize="0"/>
          <p:nvPr/>
        </p:nvPicPr>
        <p:blipFill>
          <a:blip r:embed="rId3">
            <a:alphaModFix/>
          </a:blip>
          <a:stretch>
            <a:fillRect/>
          </a:stretch>
        </p:blipFill>
        <p:spPr>
          <a:xfrm>
            <a:off x="1868675" y="2341575"/>
            <a:ext cx="5406632" cy="2568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7"/>
          <p:cNvSpPr txBox="1"/>
          <p:nvPr>
            <p:ph type="title"/>
          </p:nvPr>
        </p:nvSpPr>
        <p:spPr>
          <a:xfrm>
            <a:off x="729450" y="1242450"/>
            <a:ext cx="78225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t>The Plum Creek Watershed Trends</a:t>
            </a:r>
            <a:endParaRPr sz="2900"/>
          </a:p>
          <a:p>
            <a:pPr indent="0" lvl="0" marL="0" rtl="0" algn="l">
              <a:spcBef>
                <a:spcPts val="0"/>
              </a:spcBef>
              <a:spcAft>
                <a:spcPts val="0"/>
              </a:spcAft>
              <a:buNone/>
            </a:pPr>
            <a:r>
              <a:t/>
            </a:r>
            <a:endParaRPr sz="2900"/>
          </a:p>
        </p:txBody>
      </p:sp>
      <p:sp>
        <p:nvSpPr>
          <p:cNvPr id="283" name="Google Shape;283;p37"/>
          <p:cNvSpPr txBox="1"/>
          <p:nvPr>
            <p:ph idx="1" type="body"/>
          </p:nvPr>
        </p:nvSpPr>
        <p:spPr>
          <a:xfrm>
            <a:off x="727650" y="1701450"/>
            <a:ext cx="7688700" cy="49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dk2"/>
                </a:solidFill>
              </a:rPr>
              <a:t>The </a:t>
            </a:r>
            <a:r>
              <a:rPr lang="en">
                <a:solidFill>
                  <a:schemeClr val="dk2"/>
                </a:solidFill>
              </a:rPr>
              <a:t>following</a:t>
            </a:r>
            <a:r>
              <a:rPr lang="en">
                <a:solidFill>
                  <a:schemeClr val="dk2"/>
                </a:solidFill>
              </a:rPr>
              <a:t>  figures show the E. coli water quality trends for the three main monitoring sites along Plum Creek. Site 17406 is located in the upper segment of Plum Creek (the most upstream site). </a:t>
            </a:r>
            <a:endParaRPr>
              <a:solidFill>
                <a:schemeClr val="dk2"/>
              </a:solidFill>
            </a:endParaRPr>
          </a:p>
        </p:txBody>
      </p:sp>
      <p:pic>
        <p:nvPicPr>
          <p:cNvPr id="284" name="Google Shape;284;p37"/>
          <p:cNvPicPr preferRelativeResize="0"/>
          <p:nvPr/>
        </p:nvPicPr>
        <p:blipFill>
          <a:blip r:embed="rId3">
            <a:alphaModFix/>
          </a:blip>
          <a:stretch>
            <a:fillRect/>
          </a:stretch>
        </p:blipFill>
        <p:spPr>
          <a:xfrm>
            <a:off x="1868688" y="2377750"/>
            <a:ext cx="5406632" cy="2568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8"/>
          <p:cNvSpPr txBox="1"/>
          <p:nvPr>
            <p:ph type="title"/>
          </p:nvPr>
        </p:nvSpPr>
        <p:spPr>
          <a:xfrm>
            <a:off x="727650" y="1166400"/>
            <a:ext cx="78225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t>The Plum Creek Watershed Trends</a:t>
            </a:r>
            <a:endParaRPr sz="2900"/>
          </a:p>
          <a:p>
            <a:pPr indent="0" lvl="0" marL="0" rtl="0" algn="l">
              <a:spcBef>
                <a:spcPts val="0"/>
              </a:spcBef>
              <a:spcAft>
                <a:spcPts val="0"/>
              </a:spcAft>
              <a:buNone/>
            </a:pPr>
            <a:r>
              <a:t/>
            </a:r>
            <a:endParaRPr sz="2900"/>
          </a:p>
        </p:txBody>
      </p:sp>
      <p:pic>
        <p:nvPicPr>
          <p:cNvPr id="290" name="Google Shape;290;p38"/>
          <p:cNvPicPr preferRelativeResize="0"/>
          <p:nvPr/>
        </p:nvPicPr>
        <p:blipFill>
          <a:blip r:embed="rId3">
            <a:alphaModFix/>
          </a:blip>
          <a:stretch>
            <a:fillRect/>
          </a:stretch>
        </p:blipFill>
        <p:spPr>
          <a:xfrm>
            <a:off x="871375" y="2248350"/>
            <a:ext cx="3831843" cy="2568150"/>
          </a:xfrm>
          <a:prstGeom prst="rect">
            <a:avLst/>
          </a:prstGeom>
          <a:noFill/>
          <a:ln>
            <a:noFill/>
          </a:ln>
        </p:spPr>
      </p:pic>
      <p:pic>
        <p:nvPicPr>
          <p:cNvPr id="291" name="Google Shape;291;p38"/>
          <p:cNvPicPr preferRelativeResize="0"/>
          <p:nvPr/>
        </p:nvPicPr>
        <p:blipFill>
          <a:blip r:embed="rId4">
            <a:alphaModFix/>
          </a:blip>
          <a:stretch>
            <a:fillRect/>
          </a:stretch>
        </p:blipFill>
        <p:spPr>
          <a:xfrm>
            <a:off x="4957200" y="2955898"/>
            <a:ext cx="3831850" cy="1153052"/>
          </a:xfrm>
          <a:prstGeom prst="rect">
            <a:avLst/>
          </a:prstGeom>
          <a:noFill/>
          <a:ln>
            <a:noFill/>
          </a:ln>
        </p:spPr>
      </p:pic>
      <p:sp>
        <p:nvSpPr>
          <p:cNvPr id="292" name="Google Shape;292;p38"/>
          <p:cNvSpPr txBox="1"/>
          <p:nvPr/>
        </p:nvSpPr>
        <p:spPr>
          <a:xfrm>
            <a:off x="814875" y="1684075"/>
            <a:ext cx="7798200" cy="20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Lato"/>
                <a:ea typeface="Lato"/>
                <a:cs typeface="Lato"/>
                <a:sym typeface="Lato"/>
              </a:rPr>
              <a:t>This table shows all three main stem sites for Plum Creek and the trends the water quality </a:t>
            </a:r>
            <a:r>
              <a:rPr lang="en" sz="1300">
                <a:solidFill>
                  <a:schemeClr val="dk2"/>
                </a:solidFill>
                <a:latin typeface="Lato"/>
                <a:ea typeface="Lato"/>
                <a:cs typeface="Lato"/>
                <a:sym typeface="Lato"/>
              </a:rPr>
              <a:t>parameter</a:t>
            </a:r>
            <a:r>
              <a:rPr lang="en" sz="1300">
                <a:solidFill>
                  <a:schemeClr val="dk2"/>
                </a:solidFill>
                <a:latin typeface="Lato"/>
                <a:ea typeface="Lato"/>
                <a:cs typeface="Lato"/>
                <a:sym typeface="Lato"/>
              </a:rPr>
              <a:t> recorded.</a:t>
            </a:r>
            <a:endParaRPr sz="1300">
              <a:solidFill>
                <a:schemeClr val="dk2"/>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9"/>
          <p:cNvSpPr txBox="1"/>
          <p:nvPr>
            <p:ph type="title"/>
          </p:nvPr>
        </p:nvSpPr>
        <p:spPr>
          <a:xfrm>
            <a:off x="727800" y="854825"/>
            <a:ext cx="77058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Plum Creek Milestones and </a:t>
            </a:r>
            <a:r>
              <a:rPr lang="en"/>
              <a:t>Measures</a:t>
            </a:r>
            <a:r>
              <a:rPr lang="en"/>
              <a:t> of </a:t>
            </a:r>
            <a:r>
              <a:rPr lang="en"/>
              <a:t>Success</a:t>
            </a:r>
            <a:endParaRPr/>
          </a:p>
        </p:txBody>
      </p:sp>
      <p:sp>
        <p:nvSpPr>
          <p:cNvPr id="298" name="Google Shape;298;p39"/>
          <p:cNvSpPr txBox="1"/>
          <p:nvPr>
            <p:ph idx="1" type="body"/>
          </p:nvPr>
        </p:nvSpPr>
        <p:spPr>
          <a:xfrm>
            <a:off x="500725" y="1850275"/>
            <a:ext cx="43656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In the original WPP (2008), </a:t>
            </a:r>
            <a:r>
              <a:rPr lang="en">
                <a:solidFill>
                  <a:schemeClr val="dk2"/>
                </a:solidFill>
              </a:rPr>
              <a:t>milestones and measures of success were outlined to be accomplished through implementation. Highlights from this reporting period include:</a:t>
            </a:r>
            <a:endParaRPr>
              <a:solidFill>
                <a:schemeClr val="dk2"/>
              </a:solidFill>
            </a:endParaRPr>
          </a:p>
          <a:p>
            <a:pPr indent="-311150" lvl="0" marL="457200" rtl="0" algn="l">
              <a:lnSpc>
                <a:spcPct val="100000"/>
              </a:lnSpc>
              <a:spcBef>
                <a:spcPts val="1600"/>
              </a:spcBef>
              <a:spcAft>
                <a:spcPts val="0"/>
              </a:spcAft>
              <a:buClr>
                <a:schemeClr val="dk2"/>
              </a:buClr>
              <a:buSzPts val="1300"/>
              <a:buChar char="●"/>
            </a:pPr>
            <a:r>
              <a:rPr lang="en">
                <a:solidFill>
                  <a:schemeClr val="dk2"/>
                </a:solidFill>
              </a:rPr>
              <a:t>Five new pet waste stations installed</a:t>
            </a:r>
            <a:endParaRPr>
              <a:solidFill>
                <a:schemeClr val="dk2"/>
              </a:solidFill>
            </a:endParaRPr>
          </a:p>
          <a:p>
            <a:pPr indent="-311150" lvl="0" marL="457200" rtl="0" algn="l">
              <a:lnSpc>
                <a:spcPct val="100000"/>
              </a:lnSpc>
              <a:spcBef>
                <a:spcPts val="1000"/>
              </a:spcBef>
              <a:spcAft>
                <a:spcPts val="0"/>
              </a:spcAft>
              <a:buClr>
                <a:schemeClr val="dk2"/>
              </a:buClr>
              <a:buSzPts val="1300"/>
              <a:buChar char="●"/>
            </a:pPr>
            <a:r>
              <a:rPr lang="en">
                <a:solidFill>
                  <a:schemeClr val="dk2"/>
                </a:solidFill>
              </a:rPr>
              <a:t>One wastewater treatment upgrade for </a:t>
            </a:r>
            <a:r>
              <a:rPr lang="en">
                <a:solidFill>
                  <a:schemeClr val="dk2"/>
                </a:solidFill>
              </a:rPr>
              <a:t>phosphorus</a:t>
            </a:r>
            <a:r>
              <a:rPr lang="en">
                <a:solidFill>
                  <a:schemeClr val="dk2"/>
                </a:solidFill>
              </a:rPr>
              <a:t> removal</a:t>
            </a:r>
            <a:endParaRPr>
              <a:solidFill>
                <a:schemeClr val="dk2"/>
              </a:solidFill>
            </a:endParaRPr>
          </a:p>
          <a:p>
            <a:pPr indent="-311150" lvl="0" marL="457200" rtl="0" algn="l">
              <a:lnSpc>
                <a:spcPct val="100000"/>
              </a:lnSpc>
              <a:spcBef>
                <a:spcPts val="1000"/>
              </a:spcBef>
              <a:spcAft>
                <a:spcPts val="0"/>
              </a:spcAft>
              <a:buClr>
                <a:schemeClr val="dk2"/>
              </a:buClr>
              <a:buSzPts val="1300"/>
              <a:buChar char="●"/>
            </a:pPr>
            <a:r>
              <a:rPr lang="en">
                <a:solidFill>
                  <a:schemeClr val="dk2"/>
                </a:solidFill>
              </a:rPr>
              <a:t>1,413 feral hogs harvested</a:t>
            </a:r>
            <a:endParaRPr>
              <a:solidFill>
                <a:schemeClr val="dk2"/>
              </a:solidFill>
            </a:endParaRPr>
          </a:p>
          <a:p>
            <a:pPr indent="-311150" lvl="0" marL="457200" rtl="0" algn="l">
              <a:lnSpc>
                <a:spcPct val="100000"/>
              </a:lnSpc>
              <a:spcBef>
                <a:spcPts val="1000"/>
              </a:spcBef>
              <a:spcAft>
                <a:spcPts val="1000"/>
              </a:spcAft>
              <a:buClr>
                <a:schemeClr val="dk2"/>
              </a:buClr>
              <a:buSzPts val="1300"/>
              <a:buChar char="●"/>
            </a:pPr>
            <a:r>
              <a:rPr lang="en">
                <a:solidFill>
                  <a:schemeClr val="dk2"/>
                </a:solidFill>
              </a:rPr>
              <a:t>One new Water Quality Management Plan Technician</a:t>
            </a:r>
            <a:endParaRPr>
              <a:solidFill>
                <a:schemeClr val="dk2"/>
              </a:solidFill>
            </a:endParaRPr>
          </a:p>
        </p:txBody>
      </p:sp>
      <p:sp>
        <p:nvSpPr>
          <p:cNvPr id="299" name="Google Shape;299;p39"/>
          <p:cNvSpPr txBox="1"/>
          <p:nvPr/>
        </p:nvSpPr>
        <p:spPr>
          <a:xfrm>
            <a:off x="5080525" y="1850275"/>
            <a:ext cx="36642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Lato"/>
                <a:ea typeface="Lato"/>
                <a:cs typeface="Lato"/>
                <a:sym typeface="Lato"/>
              </a:rPr>
              <a:t>In addition, </a:t>
            </a:r>
            <a:r>
              <a:rPr lang="en" sz="1300">
                <a:solidFill>
                  <a:schemeClr val="dk2"/>
                </a:solidFill>
                <a:latin typeface="Lato"/>
                <a:ea typeface="Lato"/>
                <a:cs typeface="Lato"/>
                <a:sym typeface="Lato"/>
              </a:rPr>
              <a:t>efforts</a:t>
            </a:r>
            <a:r>
              <a:rPr lang="en" sz="1300">
                <a:solidFill>
                  <a:schemeClr val="dk2"/>
                </a:solidFill>
                <a:latin typeface="Lato"/>
                <a:ea typeface="Lato"/>
                <a:cs typeface="Lato"/>
                <a:sym typeface="Lato"/>
              </a:rPr>
              <a:t> that have continued through this </a:t>
            </a:r>
            <a:r>
              <a:rPr lang="en" sz="1300">
                <a:solidFill>
                  <a:schemeClr val="dk2"/>
                </a:solidFill>
                <a:latin typeface="Lato"/>
                <a:ea typeface="Lato"/>
                <a:cs typeface="Lato"/>
                <a:sym typeface="Lato"/>
              </a:rPr>
              <a:t>reporting</a:t>
            </a:r>
            <a:r>
              <a:rPr lang="en" sz="1300">
                <a:solidFill>
                  <a:schemeClr val="dk2"/>
                </a:solidFill>
                <a:latin typeface="Lato"/>
                <a:ea typeface="Lato"/>
                <a:cs typeface="Lato"/>
                <a:sym typeface="Lato"/>
              </a:rPr>
              <a:t> period include:</a:t>
            </a:r>
            <a:endParaRPr sz="1300">
              <a:solidFill>
                <a:schemeClr val="dk2"/>
              </a:solidFill>
              <a:latin typeface="Lato"/>
              <a:ea typeface="Lato"/>
              <a:cs typeface="Lato"/>
              <a:sym typeface="Lato"/>
            </a:endParaRPr>
          </a:p>
          <a:p>
            <a:pPr indent="0" lvl="0" marL="0" rtl="0" algn="l">
              <a:spcBef>
                <a:spcPts val="0"/>
              </a:spcBef>
              <a:spcAft>
                <a:spcPts val="0"/>
              </a:spcAft>
              <a:buNone/>
            </a:pPr>
            <a:r>
              <a:t/>
            </a:r>
            <a:endParaRPr sz="1300">
              <a:solidFill>
                <a:schemeClr val="dk2"/>
              </a:solidFill>
              <a:latin typeface="Lato"/>
              <a:ea typeface="Lato"/>
              <a:cs typeface="Lato"/>
              <a:sym typeface="Lato"/>
            </a:endParaRPr>
          </a:p>
          <a:p>
            <a:pPr indent="-311150" lvl="0" marL="457200" rtl="0" algn="l">
              <a:spcBef>
                <a:spcPts val="0"/>
              </a:spcBef>
              <a:spcAft>
                <a:spcPts val="0"/>
              </a:spcAft>
              <a:buClr>
                <a:schemeClr val="dk2"/>
              </a:buClr>
              <a:buSzPts val="1300"/>
              <a:buFont typeface="Lato"/>
              <a:buChar char="●"/>
            </a:pPr>
            <a:r>
              <a:rPr lang="en" sz="1300">
                <a:solidFill>
                  <a:schemeClr val="dk2"/>
                </a:solidFill>
                <a:latin typeface="Lato"/>
                <a:ea typeface="Lato"/>
                <a:cs typeface="Lato"/>
                <a:sym typeface="Lato"/>
              </a:rPr>
              <a:t>City of Kyle, Buda and Lockhart street sweeping program</a:t>
            </a:r>
            <a:endParaRPr sz="1300">
              <a:solidFill>
                <a:schemeClr val="dk2"/>
              </a:solidFill>
              <a:latin typeface="Lato"/>
              <a:ea typeface="Lato"/>
              <a:cs typeface="Lato"/>
              <a:sym typeface="Lato"/>
            </a:endParaRPr>
          </a:p>
          <a:p>
            <a:pPr indent="-311150" lvl="0" marL="457200" rtl="0" algn="l">
              <a:spcBef>
                <a:spcPts val="1000"/>
              </a:spcBef>
              <a:spcAft>
                <a:spcPts val="0"/>
              </a:spcAft>
              <a:buClr>
                <a:schemeClr val="dk2"/>
              </a:buClr>
              <a:buSzPts val="1300"/>
              <a:buFont typeface="Lato"/>
              <a:buChar char="●"/>
            </a:pPr>
            <a:r>
              <a:rPr lang="en" sz="1300">
                <a:solidFill>
                  <a:schemeClr val="dk2"/>
                </a:solidFill>
                <a:latin typeface="Lato"/>
                <a:ea typeface="Lato"/>
                <a:cs typeface="Lato"/>
                <a:sym typeface="Lato"/>
              </a:rPr>
              <a:t>Feral hog education</a:t>
            </a:r>
            <a:endParaRPr sz="1300">
              <a:solidFill>
                <a:schemeClr val="dk2"/>
              </a:solidFill>
              <a:latin typeface="Lato"/>
              <a:ea typeface="Lato"/>
              <a:cs typeface="Lato"/>
              <a:sym typeface="Lato"/>
            </a:endParaRPr>
          </a:p>
          <a:p>
            <a:pPr indent="-311150" lvl="0" marL="457200" rtl="0" algn="l">
              <a:spcBef>
                <a:spcPts val="1000"/>
              </a:spcBef>
              <a:spcAft>
                <a:spcPts val="0"/>
              </a:spcAft>
              <a:buClr>
                <a:schemeClr val="dk2"/>
              </a:buClr>
              <a:buSzPts val="1300"/>
              <a:buFont typeface="Lato"/>
              <a:buChar char="●"/>
            </a:pPr>
            <a:r>
              <a:rPr lang="en" sz="1300">
                <a:solidFill>
                  <a:schemeClr val="dk2"/>
                </a:solidFill>
                <a:latin typeface="Lato"/>
                <a:ea typeface="Lato"/>
                <a:cs typeface="Lato"/>
                <a:sym typeface="Lato"/>
              </a:rPr>
              <a:t>Water quality monitoring with GBRA</a:t>
            </a:r>
            <a:endParaRPr sz="1300">
              <a:solidFill>
                <a:schemeClr val="dk2"/>
              </a:solidFill>
              <a:latin typeface="Lato"/>
              <a:ea typeface="Lato"/>
              <a:cs typeface="Lato"/>
              <a:sym typeface="Lato"/>
            </a:endParaRPr>
          </a:p>
          <a:p>
            <a:pPr indent="-311150" lvl="0" marL="457200" rtl="0" algn="l">
              <a:spcBef>
                <a:spcPts val="1000"/>
              </a:spcBef>
              <a:spcAft>
                <a:spcPts val="0"/>
              </a:spcAft>
              <a:buClr>
                <a:schemeClr val="dk2"/>
              </a:buClr>
              <a:buSzPts val="1300"/>
              <a:buFont typeface="Lato"/>
              <a:buChar char="●"/>
            </a:pPr>
            <a:r>
              <a:rPr lang="en" sz="1300">
                <a:solidFill>
                  <a:schemeClr val="dk2"/>
                </a:solidFill>
                <a:latin typeface="Lato"/>
                <a:ea typeface="Lato"/>
                <a:cs typeface="Lato"/>
                <a:sym typeface="Lato"/>
              </a:rPr>
              <a:t>Education and outreach </a:t>
            </a:r>
            <a:r>
              <a:rPr lang="en" sz="1300">
                <a:solidFill>
                  <a:schemeClr val="dk2"/>
                </a:solidFill>
                <a:latin typeface="Lato"/>
                <a:ea typeface="Lato"/>
                <a:cs typeface="Lato"/>
                <a:sym typeface="Lato"/>
              </a:rPr>
              <a:t>activities</a:t>
            </a:r>
            <a:endParaRPr sz="1300">
              <a:solidFill>
                <a:schemeClr val="dk2"/>
              </a:solidFill>
              <a:latin typeface="Lato"/>
              <a:ea typeface="Lato"/>
              <a:cs typeface="Lato"/>
              <a:sym typeface="Lato"/>
            </a:endParaRPr>
          </a:p>
          <a:p>
            <a:pPr indent="0" lvl="0" marL="0" rtl="0" algn="l">
              <a:spcBef>
                <a:spcPts val="1000"/>
              </a:spcBef>
              <a:spcAft>
                <a:spcPts val="0"/>
              </a:spcAft>
              <a:buNone/>
            </a:pPr>
            <a:r>
              <a:t/>
            </a:r>
            <a:endParaRPr sz="1300">
              <a:solidFill>
                <a:schemeClr val="dk2"/>
              </a:solidFill>
              <a:latin typeface="Lato"/>
              <a:ea typeface="Lato"/>
              <a:cs typeface="Lato"/>
              <a:sym typeface="Lato"/>
            </a:endParaRPr>
          </a:p>
          <a:p>
            <a:pPr indent="0" lvl="0" marL="457200" rtl="0" algn="l">
              <a:spcBef>
                <a:spcPts val="1000"/>
              </a:spcBef>
              <a:spcAft>
                <a:spcPts val="1000"/>
              </a:spcAft>
              <a:buNone/>
            </a:pPr>
            <a:r>
              <a:t/>
            </a:r>
            <a:endParaRPr sz="1300">
              <a:solidFill>
                <a:schemeClr val="dk2"/>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0"/>
          <p:cNvSpPr txBox="1"/>
          <p:nvPr>
            <p:ph type="title"/>
          </p:nvPr>
        </p:nvSpPr>
        <p:spPr>
          <a:xfrm>
            <a:off x="729450" y="10900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Plum Creek Outreach Activities</a:t>
            </a:r>
            <a:endParaRPr/>
          </a:p>
        </p:txBody>
      </p:sp>
      <p:sp>
        <p:nvSpPr>
          <p:cNvPr id="305" name="Google Shape;305;p40"/>
          <p:cNvSpPr txBox="1"/>
          <p:nvPr>
            <p:ph idx="1" type="body"/>
          </p:nvPr>
        </p:nvSpPr>
        <p:spPr>
          <a:xfrm>
            <a:off x="729325" y="1850275"/>
            <a:ext cx="37743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In this past reporting period, the Partnership helped facilitate educational outreach and has reached over 3,000 individuals. This was through:</a:t>
            </a:r>
            <a:endParaRPr>
              <a:solidFill>
                <a:schemeClr val="dk2"/>
              </a:solidFill>
            </a:endParaRPr>
          </a:p>
          <a:p>
            <a:pPr indent="-311150" lvl="0" marL="457200" rtl="0" algn="l">
              <a:spcBef>
                <a:spcPts val="1600"/>
              </a:spcBef>
              <a:spcAft>
                <a:spcPts val="0"/>
              </a:spcAft>
              <a:buClr>
                <a:schemeClr val="dk2"/>
              </a:buClr>
              <a:buSzPts val="1300"/>
              <a:buChar char="●"/>
            </a:pPr>
            <a:r>
              <a:rPr lang="en">
                <a:solidFill>
                  <a:schemeClr val="dk2"/>
                </a:solidFill>
              </a:rPr>
              <a:t>E</a:t>
            </a:r>
            <a:r>
              <a:rPr lang="en">
                <a:solidFill>
                  <a:schemeClr val="dk2"/>
                </a:solidFill>
              </a:rPr>
              <a:t>lementary</a:t>
            </a:r>
            <a:r>
              <a:rPr lang="en">
                <a:solidFill>
                  <a:schemeClr val="dk2"/>
                </a:solidFill>
              </a:rPr>
              <a:t> school Water </a:t>
            </a:r>
            <a:r>
              <a:rPr lang="en">
                <a:solidFill>
                  <a:schemeClr val="dk2"/>
                </a:solidFill>
              </a:rPr>
              <a:t>Quality</a:t>
            </a:r>
            <a:r>
              <a:rPr lang="en">
                <a:solidFill>
                  <a:schemeClr val="dk2"/>
                </a:solidFill>
              </a:rPr>
              <a:t> Project</a:t>
            </a:r>
            <a:endParaRPr>
              <a:solidFill>
                <a:schemeClr val="dk2"/>
              </a:solidFill>
            </a:endParaRPr>
          </a:p>
          <a:p>
            <a:pPr indent="-311150" lvl="0" marL="457200" rtl="0" algn="l">
              <a:spcBef>
                <a:spcPts val="1000"/>
              </a:spcBef>
              <a:spcAft>
                <a:spcPts val="0"/>
              </a:spcAft>
              <a:buClr>
                <a:schemeClr val="dk2"/>
              </a:buClr>
              <a:buSzPts val="1300"/>
              <a:buChar char="●"/>
            </a:pPr>
            <a:r>
              <a:rPr lang="en">
                <a:solidFill>
                  <a:schemeClr val="dk2"/>
                </a:solidFill>
              </a:rPr>
              <a:t>Educational workshops </a:t>
            </a:r>
            <a:endParaRPr>
              <a:solidFill>
                <a:schemeClr val="dk2"/>
              </a:solidFill>
            </a:endParaRPr>
          </a:p>
          <a:p>
            <a:pPr indent="-311150" lvl="0" marL="457200" rtl="0" algn="l">
              <a:spcBef>
                <a:spcPts val="1000"/>
              </a:spcBef>
              <a:spcAft>
                <a:spcPts val="0"/>
              </a:spcAft>
              <a:buClr>
                <a:schemeClr val="dk2"/>
              </a:buClr>
              <a:buSzPts val="1300"/>
              <a:buChar char="●"/>
            </a:pPr>
            <a:r>
              <a:rPr lang="en">
                <a:solidFill>
                  <a:schemeClr val="dk2"/>
                </a:solidFill>
              </a:rPr>
              <a:t>Displays and presentations at events </a:t>
            </a:r>
            <a:endParaRPr>
              <a:solidFill>
                <a:schemeClr val="dk2"/>
              </a:solidFill>
            </a:endParaRPr>
          </a:p>
          <a:p>
            <a:pPr indent="-311150" lvl="0" marL="457200" rtl="0" algn="l">
              <a:spcBef>
                <a:spcPts val="1000"/>
              </a:spcBef>
              <a:spcAft>
                <a:spcPts val="1000"/>
              </a:spcAft>
              <a:buClr>
                <a:schemeClr val="dk2"/>
              </a:buClr>
              <a:buSzPts val="1300"/>
              <a:buChar char="●"/>
            </a:pPr>
            <a:r>
              <a:rPr lang="en">
                <a:solidFill>
                  <a:schemeClr val="dk2"/>
                </a:solidFill>
              </a:rPr>
              <a:t>Community cleanups</a:t>
            </a:r>
            <a:endParaRPr>
              <a:solidFill>
                <a:schemeClr val="dk2"/>
              </a:solidFill>
            </a:endParaRPr>
          </a:p>
        </p:txBody>
      </p:sp>
      <p:pic>
        <p:nvPicPr>
          <p:cNvPr id="306" name="Google Shape;306;p40"/>
          <p:cNvPicPr preferRelativeResize="0"/>
          <p:nvPr/>
        </p:nvPicPr>
        <p:blipFill>
          <a:blip r:embed="rId3">
            <a:alphaModFix/>
          </a:blip>
          <a:stretch>
            <a:fillRect/>
          </a:stretch>
        </p:blipFill>
        <p:spPr>
          <a:xfrm>
            <a:off x="5347375" y="1701600"/>
            <a:ext cx="3120676" cy="31206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1"/>
          <p:cNvSpPr txBox="1"/>
          <p:nvPr>
            <p:ph type="title"/>
          </p:nvPr>
        </p:nvSpPr>
        <p:spPr>
          <a:xfrm>
            <a:off x="729450" y="10900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Plum Creek Outreach Activities</a:t>
            </a:r>
            <a:endParaRPr/>
          </a:p>
        </p:txBody>
      </p:sp>
      <p:sp>
        <p:nvSpPr>
          <p:cNvPr id="312" name="Google Shape;312;p41"/>
          <p:cNvSpPr txBox="1"/>
          <p:nvPr>
            <p:ph idx="1" type="body"/>
          </p:nvPr>
        </p:nvSpPr>
        <p:spPr>
          <a:xfrm>
            <a:off x="729325" y="1774075"/>
            <a:ext cx="37743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In this reporting period there have been</a:t>
            </a:r>
            <a:endParaRPr>
              <a:solidFill>
                <a:schemeClr val="dk2"/>
              </a:solidFill>
            </a:endParaRPr>
          </a:p>
          <a:p>
            <a:pPr indent="-311150" lvl="0" marL="457200" rtl="0" algn="l">
              <a:spcBef>
                <a:spcPts val="1000"/>
              </a:spcBef>
              <a:spcAft>
                <a:spcPts val="0"/>
              </a:spcAft>
              <a:buClr>
                <a:schemeClr val="dk2"/>
              </a:buClr>
              <a:buSzPts val="1300"/>
              <a:buChar char="●"/>
            </a:pPr>
            <a:r>
              <a:rPr lang="en">
                <a:solidFill>
                  <a:schemeClr val="dk2"/>
                </a:solidFill>
              </a:rPr>
              <a:t>Three community litter cleanups</a:t>
            </a:r>
            <a:endParaRPr>
              <a:solidFill>
                <a:schemeClr val="dk2"/>
              </a:solidFill>
            </a:endParaRPr>
          </a:p>
          <a:p>
            <a:pPr indent="-298450" lvl="1" marL="628650" rtl="0" algn="l">
              <a:spcBef>
                <a:spcPts val="0"/>
              </a:spcBef>
              <a:spcAft>
                <a:spcPts val="0"/>
              </a:spcAft>
              <a:buClr>
                <a:schemeClr val="dk2"/>
              </a:buClr>
              <a:buSzPts val="1100"/>
              <a:buChar char="○"/>
            </a:pPr>
            <a:r>
              <a:rPr lang="en">
                <a:solidFill>
                  <a:schemeClr val="dk2"/>
                </a:solidFill>
              </a:rPr>
              <a:t>Total of 204 volunteers, collecting over </a:t>
            </a:r>
            <a:r>
              <a:rPr lang="en">
                <a:solidFill>
                  <a:schemeClr val="dk2"/>
                </a:solidFill>
              </a:rPr>
              <a:t>5000 lbs</a:t>
            </a:r>
            <a:r>
              <a:rPr lang="en">
                <a:solidFill>
                  <a:schemeClr val="dk2"/>
                </a:solidFill>
              </a:rPr>
              <a:t> of trash and </a:t>
            </a:r>
            <a:r>
              <a:rPr lang="en">
                <a:solidFill>
                  <a:schemeClr val="dk2"/>
                </a:solidFill>
              </a:rPr>
              <a:t>260 lbs</a:t>
            </a:r>
            <a:r>
              <a:rPr lang="en">
                <a:solidFill>
                  <a:schemeClr val="dk2"/>
                </a:solidFill>
              </a:rPr>
              <a:t> of </a:t>
            </a:r>
            <a:r>
              <a:rPr lang="en">
                <a:solidFill>
                  <a:schemeClr val="dk2"/>
                </a:solidFill>
              </a:rPr>
              <a:t>recyclables</a:t>
            </a:r>
            <a:endParaRPr>
              <a:solidFill>
                <a:schemeClr val="dk2"/>
              </a:solidFill>
            </a:endParaRPr>
          </a:p>
          <a:p>
            <a:pPr indent="-311150" lvl="0" marL="457200" rtl="0" algn="l">
              <a:spcBef>
                <a:spcPts val="0"/>
              </a:spcBef>
              <a:spcAft>
                <a:spcPts val="0"/>
              </a:spcAft>
              <a:buClr>
                <a:schemeClr val="dk2"/>
              </a:buClr>
              <a:buSzPts val="1300"/>
              <a:buChar char="●"/>
            </a:pPr>
            <a:r>
              <a:rPr lang="en">
                <a:solidFill>
                  <a:schemeClr val="dk2"/>
                </a:solidFill>
              </a:rPr>
              <a:t>Five Caldwell County tire-only community cleanups</a:t>
            </a:r>
            <a:endParaRPr>
              <a:solidFill>
                <a:schemeClr val="dk2"/>
              </a:solidFill>
            </a:endParaRPr>
          </a:p>
          <a:p>
            <a:pPr indent="-298450" lvl="1" marL="628650" rtl="0" algn="l">
              <a:spcBef>
                <a:spcPts val="0"/>
              </a:spcBef>
              <a:spcAft>
                <a:spcPts val="0"/>
              </a:spcAft>
              <a:buClr>
                <a:schemeClr val="dk2"/>
              </a:buClr>
              <a:buSzPts val="1100"/>
              <a:buChar char="○"/>
            </a:pPr>
            <a:r>
              <a:rPr lang="en">
                <a:solidFill>
                  <a:schemeClr val="dk2"/>
                </a:solidFill>
              </a:rPr>
              <a:t>Total of 46 volunteers </a:t>
            </a:r>
            <a:r>
              <a:rPr lang="en">
                <a:solidFill>
                  <a:schemeClr val="dk2"/>
                </a:solidFill>
              </a:rPr>
              <a:t>collecting</a:t>
            </a:r>
            <a:r>
              <a:rPr lang="en">
                <a:solidFill>
                  <a:schemeClr val="dk2"/>
                </a:solidFill>
              </a:rPr>
              <a:t> 110 tons of tires and refuse </a:t>
            </a:r>
            <a:endParaRPr>
              <a:solidFill>
                <a:schemeClr val="dk2"/>
              </a:solidFill>
            </a:endParaRPr>
          </a:p>
          <a:p>
            <a:pPr indent="-311150" lvl="0" marL="457200" rtl="0" algn="l">
              <a:spcBef>
                <a:spcPts val="0"/>
              </a:spcBef>
              <a:spcAft>
                <a:spcPts val="0"/>
              </a:spcAft>
              <a:buClr>
                <a:schemeClr val="dk2"/>
              </a:buClr>
              <a:buSzPts val="1300"/>
              <a:buChar char="●"/>
            </a:pPr>
            <a:r>
              <a:rPr lang="en">
                <a:solidFill>
                  <a:schemeClr val="dk2"/>
                </a:solidFill>
              </a:rPr>
              <a:t>Two City of Lockhart </a:t>
            </a:r>
            <a:r>
              <a:rPr lang="en">
                <a:solidFill>
                  <a:schemeClr val="dk2"/>
                </a:solidFill>
              </a:rPr>
              <a:t>household</a:t>
            </a:r>
            <a:r>
              <a:rPr lang="en">
                <a:solidFill>
                  <a:schemeClr val="dk2"/>
                </a:solidFill>
              </a:rPr>
              <a:t> hazardous waste drop off events </a:t>
            </a:r>
            <a:endParaRPr>
              <a:solidFill>
                <a:schemeClr val="dk2"/>
              </a:solidFill>
            </a:endParaRPr>
          </a:p>
          <a:p>
            <a:pPr indent="-298450" lvl="1" marL="628650" rtl="0" algn="l">
              <a:spcBef>
                <a:spcPts val="0"/>
              </a:spcBef>
              <a:spcAft>
                <a:spcPts val="0"/>
              </a:spcAft>
              <a:buClr>
                <a:schemeClr val="dk2"/>
              </a:buClr>
              <a:buSzPts val="1100"/>
              <a:buChar char="○"/>
            </a:pPr>
            <a:r>
              <a:rPr lang="en">
                <a:solidFill>
                  <a:schemeClr val="dk2"/>
                </a:solidFill>
              </a:rPr>
              <a:t>125 and then 137 households participated in disposing hhw</a:t>
            </a:r>
            <a:endParaRPr>
              <a:solidFill>
                <a:schemeClr val="dk2"/>
              </a:solidFill>
            </a:endParaRPr>
          </a:p>
        </p:txBody>
      </p:sp>
      <p:sp>
        <p:nvSpPr>
          <p:cNvPr id="313" name="Google Shape;313;p41"/>
          <p:cNvSpPr txBox="1"/>
          <p:nvPr/>
        </p:nvSpPr>
        <p:spPr>
          <a:xfrm>
            <a:off x="4608500" y="1884550"/>
            <a:ext cx="3852600" cy="25719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chemeClr val="dk2"/>
              </a:buClr>
              <a:buSzPts val="1300"/>
              <a:buFont typeface="Lato"/>
              <a:buChar char="●"/>
            </a:pPr>
            <a:r>
              <a:rPr lang="en" sz="1300">
                <a:solidFill>
                  <a:schemeClr val="dk2"/>
                </a:solidFill>
                <a:latin typeface="Lato"/>
                <a:ea typeface="Lato"/>
                <a:cs typeface="Lato"/>
                <a:sym typeface="Lato"/>
              </a:rPr>
              <a:t>Two</a:t>
            </a:r>
            <a:r>
              <a:rPr lang="en" sz="1300">
                <a:solidFill>
                  <a:schemeClr val="dk2"/>
                </a:solidFill>
                <a:latin typeface="Lato"/>
                <a:ea typeface="Lato"/>
                <a:cs typeface="Lato"/>
                <a:sym typeface="Lato"/>
              </a:rPr>
              <a:t> City of Kyle community cleanup</a:t>
            </a:r>
            <a:endParaRPr sz="1300">
              <a:solidFill>
                <a:schemeClr val="dk2"/>
              </a:solidFill>
              <a:latin typeface="Lato"/>
              <a:ea typeface="Lato"/>
              <a:cs typeface="Lato"/>
              <a:sym typeface="Lato"/>
            </a:endParaRPr>
          </a:p>
          <a:p>
            <a:pPr indent="-298450" lvl="1" marL="628650" rtl="0" algn="l">
              <a:lnSpc>
                <a:spcPct val="115000"/>
              </a:lnSpc>
              <a:spcBef>
                <a:spcPts val="0"/>
              </a:spcBef>
              <a:spcAft>
                <a:spcPts val="0"/>
              </a:spcAft>
              <a:buClr>
                <a:schemeClr val="dk2"/>
              </a:buClr>
              <a:buSzPts val="1100"/>
              <a:buFont typeface="Lato"/>
              <a:buChar char="○"/>
            </a:pPr>
            <a:r>
              <a:rPr lang="en" sz="1100">
                <a:solidFill>
                  <a:schemeClr val="dk2"/>
                </a:solidFill>
                <a:latin typeface="Lato"/>
                <a:ea typeface="Lato"/>
                <a:cs typeface="Lato"/>
                <a:sym typeface="Lato"/>
              </a:rPr>
              <a:t>First event, filled ten 40-yard roll offs of landfill waste and one 40-yard roll off of recyclable metal</a:t>
            </a:r>
            <a:endParaRPr sz="1100">
              <a:solidFill>
                <a:schemeClr val="dk2"/>
              </a:solidFill>
              <a:latin typeface="Lato"/>
              <a:ea typeface="Lato"/>
              <a:cs typeface="Lato"/>
              <a:sym typeface="Lato"/>
            </a:endParaRPr>
          </a:p>
          <a:p>
            <a:pPr indent="-298450" lvl="1" marL="628650" rtl="0" algn="l">
              <a:lnSpc>
                <a:spcPct val="115000"/>
              </a:lnSpc>
              <a:spcBef>
                <a:spcPts val="0"/>
              </a:spcBef>
              <a:spcAft>
                <a:spcPts val="0"/>
              </a:spcAft>
              <a:buClr>
                <a:schemeClr val="dk2"/>
              </a:buClr>
              <a:buSzPts val="1100"/>
              <a:buFont typeface="Lato"/>
              <a:buChar char="○"/>
            </a:pPr>
            <a:r>
              <a:rPr lang="en" sz="1100">
                <a:solidFill>
                  <a:schemeClr val="dk2"/>
                </a:solidFill>
                <a:latin typeface="Lato"/>
                <a:ea typeface="Lato"/>
                <a:cs typeface="Lato"/>
                <a:sym typeface="Lato"/>
              </a:rPr>
              <a:t>Second event for only tires and electronics, 35 tires and 1,422 lbs of electronics were collected for recycling</a:t>
            </a:r>
            <a:endParaRPr sz="1100">
              <a:solidFill>
                <a:schemeClr val="dk2"/>
              </a:solidFill>
              <a:latin typeface="Lato"/>
              <a:ea typeface="Lato"/>
              <a:cs typeface="Lato"/>
              <a:sym typeface="Lato"/>
            </a:endParaRPr>
          </a:p>
          <a:p>
            <a:pPr indent="0" lvl="0" marL="0" rtl="0" algn="l">
              <a:spcBef>
                <a:spcPts val="1000"/>
              </a:spcBef>
              <a:spcAft>
                <a:spcPts val="0"/>
              </a:spcAft>
              <a:buNone/>
            </a:pPr>
            <a:r>
              <a:t/>
            </a:r>
            <a:endParaRPr sz="1300">
              <a:solidFill>
                <a:schemeClr val="accent1"/>
              </a:solidFill>
              <a:latin typeface="Lato"/>
              <a:ea typeface="Lato"/>
              <a:cs typeface="Lato"/>
              <a:sym typeface="Lato"/>
            </a:endParaRPr>
          </a:p>
        </p:txBody>
      </p:sp>
      <p:pic>
        <p:nvPicPr>
          <p:cNvPr id="314" name="Google Shape;314;p41"/>
          <p:cNvPicPr preferRelativeResize="0"/>
          <p:nvPr/>
        </p:nvPicPr>
        <p:blipFill rotWithShape="1">
          <a:blip r:embed="rId3">
            <a:alphaModFix/>
          </a:blip>
          <a:srcRect b="47285" l="0" r="0" t="0"/>
          <a:stretch/>
        </p:blipFill>
        <p:spPr>
          <a:xfrm>
            <a:off x="5175750" y="3329025"/>
            <a:ext cx="3242101" cy="1484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2"/>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500"/>
              <a:t>Questions?</a:t>
            </a:r>
            <a:endParaRPr sz="45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3"/>
          <p:cNvSpPr txBox="1"/>
          <p:nvPr>
            <p:ph type="title"/>
          </p:nvPr>
        </p:nvSpPr>
        <p:spPr>
          <a:xfrm>
            <a:off x="727800" y="1812450"/>
            <a:ext cx="7688400" cy="1518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HCA Presentation</a:t>
            </a:r>
            <a:endParaRPr/>
          </a:p>
          <a:p>
            <a:pPr indent="0" lvl="0" marL="0" rtl="0" algn="ctr">
              <a:spcBef>
                <a:spcPts val="0"/>
              </a:spcBef>
              <a:spcAft>
                <a:spcPts val="0"/>
              </a:spcAft>
              <a:buNone/>
            </a:pPr>
            <a:r>
              <a:rPr lang="en" sz="1500"/>
              <a:t>(</a:t>
            </a:r>
            <a:r>
              <a:rPr lang="en" sz="1500"/>
              <a:t>Placeholder</a:t>
            </a:r>
            <a:r>
              <a:rPr lang="en" sz="1500"/>
              <a:t>)</a:t>
            </a:r>
            <a:r>
              <a:rPr lang="en"/>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4"/>
          <p:cNvSpPr txBox="1"/>
          <p:nvPr>
            <p:ph type="title"/>
          </p:nvPr>
        </p:nvSpPr>
        <p:spPr>
          <a:xfrm>
            <a:off x="330275" y="1001725"/>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Open Discussion Time</a:t>
            </a:r>
            <a:endParaRPr/>
          </a:p>
        </p:txBody>
      </p:sp>
      <p:sp>
        <p:nvSpPr>
          <p:cNvPr id="330" name="Google Shape;330;p44"/>
          <p:cNvSpPr txBox="1"/>
          <p:nvPr>
            <p:ph idx="2" type="body"/>
          </p:nvPr>
        </p:nvSpPr>
        <p:spPr>
          <a:xfrm>
            <a:off x="4705325" y="1057050"/>
            <a:ext cx="3374400" cy="362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2"/>
                </a:solidFill>
              </a:rPr>
              <a:t>The floor is open for discussion. Let us take a brief moment to discuss our watershed thoughts and concerns. Topics can include:</a:t>
            </a:r>
            <a:endParaRPr sz="1400">
              <a:solidFill>
                <a:schemeClr val="dk2"/>
              </a:solidFill>
            </a:endParaRPr>
          </a:p>
          <a:p>
            <a:pPr indent="-317500" lvl="0" marL="457200" rtl="0" algn="l">
              <a:spcBef>
                <a:spcPts val="1600"/>
              </a:spcBef>
              <a:spcAft>
                <a:spcPts val="0"/>
              </a:spcAft>
              <a:buClr>
                <a:schemeClr val="dk2"/>
              </a:buClr>
              <a:buSzPts val="1400"/>
              <a:buChar char="●"/>
            </a:pPr>
            <a:r>
              <a:rPr lang="en" sz="1400">
                <a:solidFill>
                  <a:schemeClr val="dk2"/>
                </a:solidFill>
              </a:rPr>
              <a:t>Your water quality concerns </a:t>
            </a:r>
            <a:endParaRPr sz="1400">
              <a:solidFill>
                <a:schemeClr val="dk2"/>
              </a:solidFill>
            </a:endParaRPr>
          </a:p>
          <a:p>
            <a:pPr indent="-317500" lvl="0" marL="457200" rtl="0" algn="l">
              <a:spcBef>
                <a:spcPts val="1000"/>
              </a:spcBef>
              <a:spcAft>
                <a:spcPts val="0"/>
              </a:spcAft>
              <a:buClr>
                <a:schemeClr val="dk2"/>
              </a:buClr>
              <a:buSzPts val="1400"/>
              <a:buChar char="●"/>
            </a:pPr>
            <a:r>
              <a:rPr lang="en" sz="1400">
                <a:solidFill>
                  <a:schemeClr val="dk2"/>
                </a:solidFill>
              </a:rPr>
              <a:t>Educational </a:t>
            </a:r>
            <a:r>
              <a:rPr lang="en" sz="1400">
                <a:solidFill>
                  <a:schemeClr val="dk2"/>
                </a:solidFill>
              </a:rPr>
              <a:t>opportunities / workshop</a:t>
            </a:r>
            <a:r>
              <a:rPr lang="en" sz="1400">
                <a:solidFill>
                  <a:schemeClr val="dk2"/>
                </a:solidFill>
              </a:rPr>
              <a:t> you would like have</a:t>
            </a:r>
            <a:endParaRPr sz="1400">
              <a:solidFill>
                <a:schemeClr val="dk2"/>
              </a:solidFill>
            </a:endParaRPr>
          </a:p>
          <a:p>
            <a:pPr indent="-317500" lvl="0" marL="457200" rtl="0" algn="l">
              <a:spcBef>
                <a:spcPts val="1000"/>
              </a:spcBef>
              <a:spcAft>
                <a:spcPts val="0"/>
              </a:spcAft>
              <a:buClr>
                <a:schemeClr val="dk2"/>
              </a:buClr>
              <a:buSzPts val="1400"/>
              <a:buChar char="●"/>
            </a:pPr>
            <a:r>
              <a:rPr lang="en" sz="1400">
                <a:solidFill>
                  <a:schemeClr val="dk2"/>
                </a:solidFill>
              </a:rPr>
              <a:t>Watershed focused community events </a:t>
            </a:r>
            <a:endParaRPr sz="1400">
              <a:solidFill>
                <a:schemeClr val="dk2"/>
              </a:solidFill>
            </a:endParaRPr>
          </a:p>
          <a:p>
            <a:pPr indent="-317500" lvl="0" marL="457200" rtl="0" algn="l">
              <a:spcBef>
                <a:spcPts val="1000"/>
              </a:spcBef>
              <a:spcAft>
                <a:spcPts val="0"/>
              </a:spcAft>
              <a:buClr>
                <a:schemeClr val="dk2"/>
              </a:buClr>
              <a:buSzPts val="1400"/>
              <a:buChar char="●"/>
            </a:pPr>
            <a:r>
              <a:rPr lang="en" sz="1400">
                <a:solidFill>
                  <a:schemeClr val="dk2"/>
                </a:solidFill>
              </a:rPr>
              <a:t>Water quality projects you would like to be considered</a:t>
            </a:r>
            <a:endParaRPr sz="1400">
              <a:solidFill>
                <a:schemeClr val="dk2"/>
              </a:solidFill>
            </a:endParaRPr>
          </a:p>
          <a:p>
            <a:pPr indent="0" lvl="0" marL="0" rtl="0" algn="l">
              <a:spcBef>
                <a:spcPts val="1000"/>
              </a:spcBef>
              <a:spcAft>
                <a:spcPts val="1000"/>
              </a:spcAft>
              <a:buNone/>
            </a:pPr>
            <a:r>
              <a:t/>
            </a:r>
            <a:endParaRPr sz="14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7"/>
          <p:cNvSpPr txBox="1"/>
          <p:nvPr>
            <p:ph type="ctrTitle"/>
          </p:nvPr>
        </p:nvSpPr>
        <p:spPr>
          <a:xfrm>
            <a:off x="0" y="1422325"/>
            <a:ext cx="9144000" cy="2609700"/>
          </a:xfrm>
          <a:prstGeom prst="rect">
            <a:avLst/>
          </a:prstGeom>
          <a:solidFill>
            <a:srgbClr val="E9EDEE">
              <a:alpha val="54720"/>
            </a:srgbClr>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3400">
                <a:latin typeface="Lato"/>
                <a:ea typeface="Lato"/>
                <a:cs typeface="Lato"/>
                <a:sym typeface="Lato"/>
              </a:rPr>
              <a:t>Plum Creek Watershed Partnership</a:t>
            </a:r>
            <a:endParaRPr sz="3400">
              <a:latin typeface="Lato"/>
              <a:ea typeface="Lato"/>
              <a:cs typeface="Lato"/>
              <a:sym typeface="Lato"/>
            </a:endParaRPr>
          </a:p>
          <a:p>
            <a:pPr indent="0" lvl="0" marL="0" rtl="0" algn="ctr">
              <a:spcBef>
                <a:spcPts val="0"/>
              </a:spcBef>
              <a:spcAft>
                <a:spcPts val="0"/>
              </a:spcAft>
              <a:buNone/>
            </a:pPr>
            <a:r>
              <a:rPr lang="en" sz="3400">
                <a:latin typeface="Lato"/>
                <a:ea typeface="Lato"/>
                <a:cs typeface="Lato"/>
                <a:sym typeface="Lato"/>
              </a:rPr>
              <a:t>Public Stakeholder Meeting</a:t>
            </a:r>
            <a:endParaRPr sz="3400">
              <a:latin typeface="Lato"/>
              <a:ea typeface="Lato"/>
              <a:cs typeface="Lato"/>
              <a:sym typeface="Lato"/>
            </a:endParaRPr>
          </a:p>
        </p:txBody>
      </p:sp>
      <p:sp>
        <p:nvSpPr>
          <p:cNvPr id="215" name="Google Shape;215;p27"/>
          <p:cNvSpPr txBox="1"/>
          <p:nvPr>
            <p:ph idx="1" type="subTitle"/>
          </p:nvPr>
        </p:nvSpPr>
        <p:spPr>
          <a:xfrm>
            <a:off x="2637675" y="3342175"/>
            <a:ext cx="3787800" cy="71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rPr>
              <a:t>Kyle Public Library</a:t>
            </a:r>
            <a:endParaRPr b="1">
              <a:solidFill>
                <a:schemeClr val="dk2"/>
              </a:solidFill>
            </a:endParaRPr>
          </a:p>
          <a:p>
            <a:pPr indent="0" lvl="0" marL="0" rtl="0" algn="ctr">
              <a:spcBef>
                <a:spcPts val="0"/>
              </a:spcBef>
              <a:spcAft>
                <a:spcPts val="0"/>
              </a:spcAft>
              <a:buNone/>
            </a:pPr>
            <a:r>
              <a:rPr b="1" lang="en">
                <a:solidFill>
                  <a:schemeClr val="dk2"/>
                </a:solidFill>
              </a:rPr>
              <a:t>February 28th, 2024</a:t>
            </a:r>
            <a:endParaRPr b="1"/>
          </a:p>
        </p:txBody>
      </p:sp>
      <p:pic>
        <p:nvPicPr>
          <p:cNvPr id="216" name="Google Shape;216;p27"/>
          <p:cNvPicPr preferRelativeResize="0"/>
          <p:nvPr/>
        </p:nvPicPr>
        <p:blipFill rotWithShape="1">
          <a:blip r:embed="rId3">
            <a:alphaModFix/>
          </a:blip>
          <a:srcRect b="0" l="0" r="0" t="0"/>
          <a:stretch/>
        </p:blipFill>
        <p:spPr>
          <a:xfrm>
            <a:off x="165025" y="4118201"/>
            <a:ext cx="1882875" cy="866125"/>
          </a:xfrm>
          <a:prstGeom prst="rect">
            <a:avLst/>
          </a:prstGeom>
          <a:noFill/>
          <a:ln>
            <a:noFill/>
          </a:ln>
        </p:spPr>
      </p:pic>
      <p:pic>
        <p:nvPicPr>
          <p:cNvPr id="217" name="Google Shape;217;p27"/>
          <p:cNvPicPr preferRelativeResize="0"/>
          <p:nvPr/>
        </p:nvPicPr>
        <p:blipFill rotWithShape="1">
          <a:blip r:embed="rId4">
            <a:alphaModFix/>
          </a:blip>
          <a:srcRect b="8684" l="17697" r="18895" t="0"/>
          <a:stretch/>
        </p:blipFill>
        <p:spPr>
          <a:xfrm>
            <a:off x="6730725" y="3875533"/>
            <a:ext cx="2327549" cy="116891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5"/>
          <p:cNvSpPr txBox="1"/>
          <p:nvPr>
            <p:ph type="title"/>
          </p:nvPr>
        </p:nvSpPr>
        <p:spPr>
          <a:xfrm>
            <a:off x="729450" y="10900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Upcoming events</a:t>
            </a:r>
            <a:endParaRPr/>
          </a:p>
        </p:txBody>
      </p:sp>
      <p:sp>
        <p:nvSpPr>
          <p:cNvPr id="336" name="Google Shape;336;p45"/>
          <p:cNvSpPr txBox="1"/>
          <p:nvPr>
            <p:ph idx="1" type="body"/>
          </p:nvPr>
        </p:nvSpPr>
        <p:spPr>
          <a:xfrm>
            <a:off x="729325" y="1850275"/>
            <a:ext cx="4003200" cy="2837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Char char="●"/>
            </a:pPr>
            <a:r>
              <a:rPr lang="en" sz="1400">
                <a:solidFill>
                  <a:schemeClr val="dk2"/>
                </a:solidFill>
              </a:rPr>
              <a:t>39th Annual Great Texas River Cleanup </a:t>
            </a:r>
            <a:endParaRPr sz="1400">
              <a:solidFill>
                <a:schemeClr val="dk2"/>
              </a:solidFill>
            </a:endParaRPr>
          </a:p>
          <a:p>
            <a:pPr indent="-317500" lvl="1" marL="628650" rtl="0" algn="l">
              <a:spcBef>
                <a:spcPts val="1000"/>
              </a:spcBef>
              <a:spcAft>
                <a:spcPts val="0"/>
              </a:spcAft>
              <a:buClr>
                <a:schemeClr val="dk2"/>
              </a:buClr>
              <a:buSzPts val="1400"/>
              <a:buChar char="○"/>
            </a:pPr>
            <a:r>
              <a:rPr lang="en" sz="1400">
                <a:solidFill>
                  <a:schemeClr val="dk2"/>
                </a:solidFill>
              </a:rPr>
              <a:t>Saturday, March 2nd at 8:30 AM</a:t>
            </a:r>
            <a:endParaRPr sz="1400">
              <a:solidFill>
                <a:schemeClr val="dk2"/>
              </a:solidFill>
            </a:endParaRPr>
          </a:p>
          <a:p>
            <a:pPr indent="-317500" lvl="0" marL="457200" rtl="0" algn="l">
              <a:spcBef>
                <a:spcPts val="1000"/>
              </a:spcBef>
              <a:spcAft>
                <a:spcPts val="0"/>
              </a:spcAft>
              <a:buClr>
                <a:schemeClr val="dk2"/>
              </a:buClr>
              <a:buSzPts val="1400"/>
              <a:buChar char="●"/>
            </a:pPr>
            <a:r>
              <a:rPr lang="en" sz="1400">
                <a:solidFill>
                  <a:schemeClr val="dk2"/>
                </a:solidFill>
              </a:rPr>
              <a:t>Healthy Lawns Health Waters Workshop</a:t>
            </a:r>
            <a:endParaRPr sz="1400">
              <a:solidFill>
                <a:schemeClr val="dk2"/>
              </a:solidFill>
            </a:endParaRPr>
          </a:p>
          <a:p>
            <a:pPr indent="-317500" lvl="1" marL="628650" rtl="0" algn="l">
              <a:spcBef>
                <a:spcPts val="1000"/>
              </a:spcBef>
              <a:spcAft>
                <a:spcPts val="0"/>
              </a:spcAft>
              <a:buClr>
                <a:schemeClr val="dk2"/>
              </a:buClr>
              <a:buSzPts val="1400"/>
              <a:buChar char="○"/>
            </a:pPr>
            <a:r>
              <a:rPr lang="en" sz="1400">
                <a:solidFill>
                  <a:schemeClr val="dk2"/>
                </a:solidFill>
              </a:rPr>
              <a:t>Friday, April 5th</a:t>
            </a:r>
            <a:endParaRPr sz="1400">
              <a:solidFill>
                <a:schemeClr val="dk2"/>
              </a:solidFill>
            </a:endParaRPr>
          </a:p>
          <a:p>
            <a:pPr indent="-317500" lvl="0" marL="457200" rtl="0" algn="l">
              <a:spcBef>
                <a:spcPts val="1000"/>
              </a:spcBef>
              <a:spcAft>
                <a:spcPts val="0"/>
              </a:spcAft>
              <a:buClr>
                <a:schemeClr val="dk2"/>
              </a:buClr>
              <a:buSzPts val="1400"/>
              <a:buChar char="●"/>
            </a:pPr>
            <a:r>
              <a:rPr lang="en" sz="1400">
                <a:solidFill>
                  <a:schemeClr val="dk2"/>
                </a:solidFill>
              </a:rPr>
              <a:t>Lone Star Healthy Streams Workshop</a:t>
            </a:r>
            <a:endParaRPr sz="1400">
              <a:solidFill>
                <a:schemeClr val="dk2"/>
              </a:solidFill>
            </a:endParaRPr>
          </a:p>
          <a:p>
            <a:pPr indent="-317500" lvl="1" marL="628650" rtl="0" algn="l">
              <a:spcBef>
                <a:spcPts val="1000"/>
              </a:spcBef>
              <a:spcAft>
                <a:spcPts val="1000"/>
              </a:spcAft>
              <a:buClr>
                <a:schemeClr val="dk2"/>
              </a:buClr>
              <a:buSzPts val="1400"/>
              <a:buChar char="○"/>
            </a:pPr>
            <a:r>
              <a:rPr lang="en" sz="1400">
                <a:solidFill>
                  <a:schemeClr val="dk2"/>
                </a:solidFill>
              </a:rPr>
              <a:t>Thursday, April 18</a:t>
            </a:r>
            <a:r>
              <a:rPr lang="en" sz="1400">
                <a:solidFill>
                  <a:schemeClr val="dk2"/>
                </a:solidFill>
              </a:rPr>
              <a:t> at Lockhart State Park</a:t>
            </a:r>
            <a:endParaRPr sz="1400">
              <a:solidFill>
                <a:schemeClr val="dk2"/>
              </a:solidFill>
            </a:endParaRPr>
          </a:p>
        </p:txBody>
      </p:sp>
      <p:pic>
        <p:nvPicPr>
          <p:cNvPr id="337" name="Google Shape;337;p45"/>
          <p:cNvPicPr preferRelativeResize="0"/>
          <p:nvPr/>
        </p:nvPicPr>
        <p:blipFill>
          <a:blip r:embed="rId3">
            <a:alphaModFix/>
          </a:blip>
          <a:stretch>
            <a:fillRect/>
          </a:stretch>
        </p:blipFill>
        <p:spPr>
          <a:xfrm>
            <a:off x="5037025" y="1418175"/>
            <a:ext cx="3213451" cy="32134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6"/>
          <p:cNvSpPr txBox="1"/>
          <p:nvPr>
            <p:ph type="ctrTitle"/>
          </p:nvPr>
        </p:nvSpPr>
        <p:spPr>
          <a:xfrm>
            <a:off x="0" y="1262525"/>
            <a:ext cx="9144000" cy="1348200"/>
          </a:xfrm>
          <a:prstGeom prst="rect">
            <a:avLst/>
          </a:prstGeom>
          <a:solidFill>
            <a:srgbClr val="E9EDEE">
              <a:alpha val="45880"/>
            </a:srgbClr>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000"/>
              <a:buNone/>
            </a:pPr>
            <a:r>
              <a:rPr lang="en"/>
              <a:t>THANK YOU</a:t>
            </a:r>
            <a:endParaRPr/>
          </a:p>
          <a:p>
            <a:pPr indent="0" lvl="0" marL="0" rtl="0" algn="ctr">
              <a:lnSpc>
                <a:spcPct val="100000"/>
              </a:lnSpc>
              <a:spcBef>
                <a:spcPts val="0"/>
              </a:spcBef>
              <a:spcAft>
                <a:spcPts val="0"/>
              </a:spcAft>
              <a:buSzPts val="4000"/>
              <a:buNone/>
            </a:pPr>
            <a:r>
              <a:rPr lang="en"/>
              <a:t>and let’s mingle! </a:t>
            </a:r>
            <a:endParaRPr/>
          </a:p>
        </p:txBody>
      </p:sp>
      <p:sp>
        <p:nvSpPr>
          <p:cNvPr id="343" name="Google Shape;343;p46"/>
          <p:cNvSpPr txBox="1"/>
          <p:nvPr/>
        </p:nvSpPr>
        <p:spPr>
          <a:xfrm>
            <a:off x="2732850" y="2658725"/>
            <a:ext cx="36783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Lato"/>
                <a:ea typeface="Lato"/>
                <a:cs typeface="Lato"/>
                <a:sym typeface="Lato"/>
              </a:rPr>
              <a:t>Sean Melvin</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Lato"/>
                <a:ea typeface="Lato"/>
                <a:cs typeface="Lato"/>
                <a:sym typeface="Lato"/>
              </a:rPr>
              <a:t>smelvin@plumcreekwatershed.org</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Lato"/>
                <a:ea typeface="Lato"/>
                <a:cs typeface="Lato"/>
                <a:sym typeface="Lato"/>
              </a:rPr>
              <a:t>830-557-7358</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 sz="1800" u="sng" cap="none" strike="noStrike">
                <a:solidFill>
                  <a:schemeClr val="hlink"/>
                </a:solidFill>
                <a:latin typeface="Lato"/>
                <a:ea typeface="Lato"/>
                <a:cs typeface="Lato"/>
                <a:sym typeface="Lato"/>
                <a:hlinkClick r:id="rId3"/>
              </a:rPr>
              <a:t>plumcreekwatershed.org</a:t>
            </a:r>
            <a:endParaRPr b="0" i="0" sz="1800" u="none" cap="none" strike="noStrike">
              <a:solidFill>
                <a:srgbClr val="000000"/>
              </a:solidFill>
              <a:latin typeface="Lato"/>
              <a:ea typeface="Lato"/>
              <a:cs typeface="Lato"/>
              <a:sym typeface="Lato"/>
            </a:endParaRPr>
          </a:p>
        </p:txBody>
      </p:sp>
      <p:sp>
        <p:nvSpPr>
          <p:cNvPr id="344" name="Google Shape;344;p46"/>
          <p:cNvSpPr/>
          <p:nvPr/>
        </p:nvSpPr>
        <p:spPr>
          <a:xfrm>
            <a:off x="7800" y="4208325"/>
            <a:ext cx="9144000" cy="935100"/>
          </a:xfrm>
          <a:prstGeom prst="rect">
            <a:avLst/>
          </a:prstGeom>
          <a:solidFill>
            <a:srgbClr val="E9EDEE">
              <a:alpha val="458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5" name="Google Shape;345;p46"/>
          <p:cNvPicPr preferRelativeResize="0"/>
          <p:nvPr/>
        </p:nvPicPr>
        <p:blipFill rotWithShape="1">
          <a:blip r:embed="rId4">
            <a:alphaModFix/>
          </a:blip>
          <a:srcRect b="8684" l="17697" r="18895" t="0"/>
          <a:stretch/>
        </p:blipFill>
        <p:spPr>
          <a:xfrm>
            <a:off x="6730725" y="3951733"/>
            <a:ext cx="2327549" cy="1168917"/>
          </a:xfrm>
          <a:prstGeom prst="rect">
            <a:avLst/>
          </a:prstGeom>
          <a:noFill/>
          <a:ln>
            <a:noFill/>
          </a:ln>
        </p:spPr>
      </p:pic>
      <p:pic>
        <p:nvPicPr>
          <p:cNvPr id="346" name="Google Shape;346;p46"/>
          <p:cNvPicPr preferRelativeResize="0"/>
          <p:nvPr/>
        </p:nvPicPr>
        <p:blipFill rotWithShape="1">
          <a:blip r:embed="rId5">
            <a:alphaModFix/>
          </a:blip>
          <a:srcRect b="0" l="0" r="0" t="0"/>
          <a:stretch/>
        </p:blipFill>
        <p:spPr>
          <a:xfrm>
            <a:off x="299350" y="4291238"/>
            <a:ext cx="1672350" cy="769275"/>
          </a:xfrm>
          <a:prstGeom prst="rect">
            <a:avLst/>
          </a:prstGeom>
          <a:noFill/>
          <a:ln>
            <a:noFill/>
          </a:ln>
        </p:spPr>
      </p:pic>
      <p:sp>
        <p:nvSpPr>
          <p:cNvPr id="347" name="Google Shape;347;p46"/>
          <p:cNvSpPr txBox="1"/>
          <p:nvPr/>
        </p:nvSpPr>
        <p:spPr>
          <a:xfrm>
            <a:off x="2327550" y="4243650"/>
            <a:ext cx="44889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1" lang="en" sz="1200" u="none" cap="none" strike="noStrike">
                <a:solidFill>
                  <a:srgbClr val="403F42"/>
                </a:solidFill>
                <a:latin typeface="Times New Roman"/>
                <a:ea typeface="Times New Roman"/>
                <a:cs typeface="Times New Roman"/>
                <a:sym typeface="Times New Roman"/>
              </a:rPr>
              <a:t>Funding for the development and support of the Plum Creek Watershed Protection Plan is through a Clean Water Act grant provided by the Texas State Soil and Water Conservation Board and U.S. Environmental Protection Agency.</a:t>
            </a:r>
            <a:endParaRPr b="0" i="0" sz="1200" u="none" cap="none" strike="noStrike">
              <a:solidFill>
                <a:srgbClr val="000000"/>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8"/>
          <p:cNvSpPr txBox="1"/>
          <p:nvPr>
            <p:ph type="title"/>
          </p:nvPr>
        </p:nvSpPr>
        <p:spPr>
          <a:xfrm>
            <a:off x="501400" y="13186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Meeting Overview</a:t>
            </a:r>
            <a:endParaRPr/>
          </a:p>
        </p:txBody>
      </p:sp>
      <p:sp>
        <p:nvSpPr>
          <p:cNvPr id="223" name="Google Shape;223;p28"/>
          <p:cNvSpPr txBox="1"/>
          <p:nvPr>
            <p:ph idx="2" type="body"/>
          </p:nvPr>
        </p:nvSpPr>
        <p:spPr>
          <a:xfrm>
            <a:off x="4723850" y="859575"/>
            <a:ext cx="4292700" cy="409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2"/>
                </a:solidFill>
              </a:rPr>
              <a:t>Today’s agenda:</a:t>
            </a:r>
            <a:endParaRPr sz="1700">
              <a:solidFill>
                <a:schemeClr val="dk2"/>
              </a:solidFill>
            </a:endParaRPr>
          </a:p>
          <a:p>
            <a:pPr indent="-336550" lvl="0" marL="457200" rtl="0" algn="l">
              <a:spcBef>
                <a:spcPts val="1600"/>
              </a:spcBef>
              <a:spcAft>
                <a:spcPts val="0"/>
              </a:spcAft>
              <a:buClr>
                <a:schemeClr val="dk2"/>
              </a:buClr>
              <a:buSzPts val="1700"/>
              <a:buChar char="●"/>
            </a:pPr>
            <a:r>
              <a:rPr lang="en" sz="1700">
                <a:solidFill>
                  <a:schemeClr val="dk2"/>
                </a:solidFill>
              </a:rPr>
              <a:t>Updates on the Plum Creek watershed</a:t>
            </a:r>
            <a:endParaRPr sz="1700">
              <a:solidFill>
                <a:schemeClr val="dk2"/>
              </a:solidFill>
            </a:endParaRPr>
          </a:p>
          <a:p>
            <a:pPr indent="-336550" lvl="0" marL="457200" rtl="0" algn="l">
              <a:spcBef>
                <a:spcPts val="1000"/>
              </a:spcBef>
              <a:spcAft>
                <a:spcPts val="0"/>
              </a:spcAft>
              <a:buClr>
                <a:schemeClr val="dk2"/>
              </a:buClr>
              <a:buSzPts val="1700"/>
              <a:buChar char="●"/>
            </a:pPr>
            <a:r>
              <a:rPr lang="en" sz="1700">
                <a:solidFill>
                  <a:schemeClr val="dk2"/>
                </a:solidFill>
              </a:rPr>
              <a:t>A special presentation on </a:t>
            </a:r>
            <a:r>
              <a:rPr lang="en" sz="1700">
                <a:solidFill>
                  <a:schemeClr val="dk2"/>
                </a:solidFill>
              </a:rPr>
              <a:t>advocacy from Hill Country Alliance </a:t>
            </a:r>
            <a:endParaRPr sz="1700">
              <a:solidFill>
                <a:schemeClr val="dk2"/>
              </a:solidFill>
            </a:endParaRPr>
          </a:p>
          <a:p>
            <a:pPr indent="-336550" lvl="0" marL="457200" rtl="0" algn="l">
              <a:spcBef>
                <a:spcPts val="1000"/>
              </a:spcBef>
              <a:spcAft>
                <a:spcPts val="0"/>
              </a:spcAft>
              <a:buClr>
                <a:schemeClr val="dk2"/>
              </a:buClr>
              <a:buSzPts val="1700"/>
              <a:buChar char="●"/>
            </a:pPr>
            <a:r>
              <a:rPr lang="en" sz="1700">
                <a:solidFill>
                  <a:schemeClr val="dk2"/>
                </a:solidFill>
              </a:rPr>
              <a:t>A period of open discussion</a:t>
            </a:r>
            <a:endParaRPr sz="1700">
              <a:solidFill>
                <a:schemeClr val="dk2"/>
              </a:solidFill>
            </a:endParaRPr>
          </a:p>
          <a:p>
            <a:pPr indent="-336550" lvl="0" marL="457200" rtl="0" algn="l">
              <a:spcBef>
                <a:spcPts val="1000"/>
              </a:spcBef>
              <a:spcAft>
                <a:spcPts val="0"/>
              </a:spcAft>
              <a:buClr>
                <a:schemeClr val="dk2"/>
              </a:buClr>
              <a:buSzPts val="1700"/>
              <a:buChar char="●"/>
            </a:pPr>
            <a:r>
              <a:rPr lang="en" sz="1700">
                <a:solidFill>
                  <a:schemeClr val="dk2"/>
                </a:solidFill>
              </a:rPr>
              <a:t>Upcoming Events</a:t>
            </a:r>
            <a:endParaRPr sz="1700">
              <a:solidFill>
                <a:schemeClr val="dk2"/>
              </a:solidFill>
            </a:endParaRPr>
          </a:p>
          <a:p>
            <a:pPr indent="-336550" lvl="0" marL="457200" rtl="0" algn="l">
              <a:spcBef>
                <a:spcPts val="1000"/>
              </a:spcBef>
              <a:spcAft>
                <a:spcPts val="0"/>
              </a:spcAft>
              <a:buClr>
                <a:schemeClr val="dk2"/>
              </a:buClr>
              <a:buSzPts val="1700"/>
              <a:buChar char="●"/>
            </a:pPr>
            <a:r>
              <a:rPr lang="en" sz="1700">
                <a:solidFill>
                  <a:schemeClr val="dk2"/>
                </a:solidFill>
              </a:rPr>
              <a:t>Plum Creek Steering Committee mingle</a:t>
            </a:r>
            <a:endParaRPr sz="1700">
              <a:solidFill>
                <a:schemeClr val="dk2"/>
              </a:solidFill>
            </a:endParaRPr>
          </a:p>
          <a:p>
            <a:pPr indent="0" lvl="0" marL="457200" rtl="0" algn="l">
              <a:spcBef>
                <a:spcPts val="1000"/>
              </a:spcBef>
              <a:spcAft>
                <a:spcPts val="0"/>
              </a:spcAft>
              <a:buNone/>
            </a:pPr>
            <a:r>
              <a:t/>
            </a:r>
            <a:endParaRPr sz="1700">
              <a:solidFill>
                <a:schemeClr val="dk2"/>
              </a:solidFill>
            </a:endParaRPr>
          </a:p>
          <a:p>
            <a:pPr indent="0" lvl="0" marL="0" rtl="0" algn="l">
              <a:spcBef>
                <a:spcPts val="1600"/>
              </a:spcBef>
              <a:spcAft>
                <a:spcPts val="1600"/>
              </a:spcAft>
              <a:buNone/>
            </a:pPr>
            <a:r>
              <a:t/>
            </a:r>
            <a:endParaRPr sz="17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9"/>
          <p:cNvSpPr txBox="1"/>
          <p:nvPr>
            <p:ph type="title"/>
          </p:nvPr>
        </p:nvSpPr>
        <p:spPr>
          <a:xfrm>
            <a:off x="501400" y="109005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2024 Watershed Protection Plan Update</a:t>
            </a:r>
            <a:endParaRPr/>
          </a:p>
        </p:txBody>
      </p:sp>
      <p:sp>
        <p:nvSpPr>
          <p:cNvPr id="229" name="Google Shape;229;p29"/>
          <p:cNvSpPr txBox="1"/>
          <p:nvPr>
            <p:ph idx="1" type="subTitle"/>
          </p:nvPr>
        </p:nvSpPr>
        <p:spPr>
          <a:xfrm>
            <a:off x="466400" y="3204250"/>
            <a:ext cx="3300900" cy="75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review on the state of the Plum Creek Watershed</a:t>
            </a:r>
            <a:endParaRPr/>
          </a:p>
        </p:txBody>
      </p:sp>
      <p:sp>
        <p:nvSpPr>
          <p:cNvPr id="230" name="Google Shape;230;p29"/>
          <p:cNvSpPr txBox="1"/>
          <p:nvPr>
            <p:ph idx="2" type="body"/>
          </p:nvPr>
        </p:nvSpPr>
        <p:spPr>
          <a:xfrm>
            <a:off x="4976825" y="1047825"/>
            <a:ext cx="3571800" cy="302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2"/>
                </a:solidFill>
              </a:rPr>
              <a:t>Every two years the Partnership completes an update to the Plum Creek Watershed Protection Plan (WPP). It is currently in the draft phrase and will be released later this year. The update looks at…</a:t>
            </a:r>
            <a:endParaRPr sz="1400">
              <a:solidFill>
                <a:schemeClr val="dk2"/>
              </a:solidFill>
            </a:endParaRPr>
          </a:p>
          <a:p>
            <a:pPr indent="-317500" lvl="0" marL="457200" rtl="0" algn="l">
              <a:spcBef>
                <a:spcPts val="1600"/>
              </a:spcBef>
              <a:spcAft>
                <a:spcPts val="0"/>
              </a:spcAft>
              <a:buClr>
                <a:schemeClr val="dk2"/>
              </a:buClr>
              <a:buSzPts val="1400"/>
              <a:buChar char="●"/>
            </a:pPr>
            <a:r>
              <a:rPr lang="en" sz="1400">
                <a:solidFill>
                  <a:schemeClr val="dk2"/>
                </a:solidFill>
              </a:rPr>
              <a:t>Reviewing Milestones and Measures of Success</a:t>
            </a:r>
            <a:endParaRPr sz="1400">
              <a:solidFill>
                <a:schemeClr val="dk2"/>
              </a:solidFill>
            </a:endParaRPr>
          </a:p>
          <a:p>
            <a:pPr indent="-317500" lvl="0" marL="457200" rtl="0" algn="l">
              <a:spcBef>
                <a:spcPts val="1000"/>
              </a:spcBef>
              <a:spcAft>
                <a:spcPts val="0"/>
              </a:spcAft>
              <a:buClr>
                <a:schemeClr val="dk2"/>
              </a:buClr>
              <a:buSzPts val="1400"/>
              <a:buChar char="●"/>
            </a:pPr>
            <a:r>
              <a:rPr lang="en" sz="1400">
                <a:solidFill>
                  <a:schemeClr val="dk2"/>
                </a:solidFill>
              </a:rPr>
              <a:t>Analyzing</a:t>
            </a:r>
            <a:r>
              <a:rPr lang="en" sz="1400">
                <a:solidFill>
                  <a:schemeClr val="dk2"/>
                </a:solidFill>
              </a:rPr>
              <a:t> water </a:t>
            </a:r>
            <a:r>
              <a:rPr lang="en" sz="1400">
                <a:solidFill>
                  <a:schemeClr val="dk2"/>
                </a:solidFill>
              </a:rPr>
              <a:t>quality</a:t>
            </a:r>
            <a:r>
              <a:rPr lang="en" sz="1400">
                <a:solidFill>
                  <a:schemeClr val="dk2"/>
                </a:solidFill>
              </a:rPr>
              <a:t> trends </a:t>
            </a:r>
            <a:endParaRPr sz="1400">
              <a:solidFill>
                <a:schemeClr val="dk2"/>
              </a:solidFill>
            </a:endParaRPr>
          </a:p>
          <a:p>
            <a:pPr indent="-317500" lvl="0" marL="457200" rtl="0" algn="l">
              <a:spcBef>
                <a:spcPts val="1000"/>
              </a:spcBef>
              <a:spcAft>
                <a:spcPts val="0"/>
              </a:spcAft>
              <a:buClr>
                <a:schemeClr val="dk2"/>
              </a:buClr>
              <a:buSzPts val="1400"/>
              <a:buChar char="●"/>
            </a:pPr>
            <a:r>
              <a:rPr lang="en" sz="1400">
                <a:solidFill>
                  <a:schemeClr val="dk2"/>
                </a:solidFill>
              </a:rPr>
              <a:t>Highlighting what has been done in the watershed through the reporting period</a:t>
            </a:r>
            <a:endParaRPr sz="1400">
              <a:solidFill>
                <a:schemeClr val="dk2"/>
              </a:solidFill>
            </a:endParaRPr>
          </a:p>
          <a:p>
            <a:pPr indent="0" lvl="0" marL="0" rtl="0" algn="l">
              <a:spcBef>
                <a:spcPts val="1000"/>
              </a:spcBef>
              <a:spcAft>
                <a:spcPts val="1600"/>
              </a:spcAft>
              <a:buNone/>
            </a:pPr>
            <a:r>
              <a:t/>
            </a:r>
            <a:endParaRPr sz="14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0"/>
          <p:cNvSpPr txBox="1"/>
          <p:nvPr>
            <p:ph type="title"/>
          </p:nvPr>
        </p:nvSpPr>
        <p:spPr>
          <a:xfrm>
            <a:off x="729450" y="1013850"/>
            <a:ext cx="76884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The Plum Creek Watershed Partnership</a:t>
            </a:r>
            <a:endParaRPr/>
          </a:p>
        </p:txBody>
      </p:sp>
      <p:sp>
        <p:nvSpPr>
          <p:cNvPr id="236" name="Google Shape;236;p30"/>
          <p:cNvSpPr txBox="1"/>
          <p:nvPr>
            <p:ph idx="1" type="body"/>
          </p:nvPr>
        </p:nvSpPr>
        <p:spPr>
          <a:xfrm>
            <a:off x="729325" y="1621675"/>
            <a:ext cx="5063400" cy="226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n" sz="1500">
                <a:solidFill>
                  <a:schemeClr val="dk2"/>
                </a:solidFill>
              </a:rPr>
              <a:t>The Partnership is composed of 12 partners which include:</a:t>
            </a:r>
            <a:endParaRPr sz="1500">
              <a:solidFill>
                <a:schemeClr val="dk2"/>
              </a:solidFill>
            </a:endParaRPr>
          </a:p>
          <a:p>
            <a:pPr indent="-323850" lvl="0" marL="457200" rtl="0" algn="l">
              <a:lnSpc>
                <a:spcPct val="115000"/>
              </a:lnSpc>
              <a:spcBef>
                <a:spcPts val="1600"/>
              </a:spcBef>
              <a:spcAft>
                <a:spcPts val="0"/>
              </a:spcAft>
              <a:buClr>
                <a:schemeClr val="dk2"/>
              </a:buClr>
              <a:buSzPts val="1500"/>
              <a:buChar char="●"/>
            </a:pPr>
            <a:r>
              <a:rPr lang="en" sz="1500">
                <a:solidFill>
                  <a:schemeClr val="dk2"/>
                </a:solidFill>
              </a:rPr>
              <a:t>Hays County</a:t>
            </a:r>
            <a:endParaRPr sz="1500">
              <a:solidFill>
                <a:schemeClr val="dk2"/>
              </a:solidFill>
            </a:endParaRPr>
          </a:p>
          <a:p>
            <a:pPr indent="-323850" lvl="0" marL="457200" rtl="0" algn="l">
              <a:lnSpc>
                <a:spcPct val="115000"/>
              </a:lnSpc>
              <a:spcBef>
                <a:spcPts val="0"/>
              </a:spcBef>
              <a:spcAft>
                <a:spcPts val="0"/>
              </a:spcAft>
              <a:buClr>
                <a:schemeClr val="dk2"/>
              </a:buClr>
              <a:buSzPts val="1500"/>
              <a:buChar char="●"/>
            </a:pPr>
            <a:r>
              <a:rPr lang="en" sz="1500">
                <a:solidFill>
                  <a:schemeClr val="dk2"/>
                </a:solidFill>
              </a:rPr>
              <a:t>Caldwell County </a:t>
            </a:r>
            <a:endParaRPr sz="1500">
              <a:solidFill>
                <a:schemeClr val="dk2"/>
              </a:solidFill>
            </a:endParaRPr>
          </a:p>
          <a:p>
            <a:pPr indent="-323850" lvl="0" marL="457200" rtl="0" algn="l">
              <a:lnSpc>
                <a:spcPct val="115000"/>
              </a:lnSpc>
              <a:spcBef>
                <a:spcPts val="0"/>
              </a:spcBef>
              <a:spcAft>
                <a:spcPts val="0"/>
              </a:spcAft>
              <a:buClr>
                <a:schemeClr val="dk2"/>
              </a:buClr>
              <a:buSzPts val="1500"/>
              <a:buChar char="●"/>
            </a:pPr>
            <a:r>
              <a:rPr lang="en" sz="1500">
                <a:solidFill>
                  <a:schemeClr val="dk2"/>
                </a:solidFill>
              </a:rPr>
              <a:t>Guadalupe-Blanco River Authority</a:t>
            </a:r>
            <a:endParaRPr sz="1500">
              <a:solidFill>
                <a:schemeClr val="dk2"/>
              </a:solidFill>
            </a:endParaRPr>
          </a:p>
          <a:p>
            <a:pPr indent="-323850" lvl="0" marL="457200" rtl="0" algn="l">
              <a:lnSpc>
                <a:spcPct val="115000"/>
              </a:lnSpc>
              <a:spcBef>
                <a:spcPts val="0"/>
              </a:spcBef>
              <a:spcAft>
                <a:spcPts val="0"/>
              </a:spcAft>
              <a:buClr>
                <a:schemeClr val="dk2"/>
              </a:buClr>
              <a:buSzPts val="1500"/>
              <a:buChar char="●"/>
            </a:pPr>
            <a:r>
              <a:rPr lang="en" sz="1500">
                <a:solidFill>
                  <a:schemeClr val="dk2"/>
                </a:solidFill>
              </a:rPr>
              <a:t>City of Kyle</a:t>
            </a:r>
            <a:endParaRPr sz="1500">
              <a:solidFill>
                <a:schemeClr val="dk2"/>
              </a:solidFill>
            </a:endParaRPr>
          </a:p>
          <a:p>
            <a:pPr indent="-323850" lvl="0" marL="457200" rtl="0" algn="l">
              <a:lnSpc>
                <a:spcPct val="115000"/>
              </a:lnSpc>
              <a:spcBef>
                <a:spcPts val="0"/>
              </a:spcBef>
              <a:spcAft>
                <a:spcPts val="0"/>
              </a:spcAft>
              <a:buClr>
                <a:schemeClr val="dk2"/>
              </a:buClr>
              <a:buSzPts val="1500"/>
              <a:buChar char="●"/>
            </a:pPr>
            <a:r>
              <a:rPr lang="en" sz="1500">
                <a:solidFill>
                  <a:schemeClr val="dk2"/>
                </a:solidFill>
              </a:rPr>
              <a:t>City of Buda</a:t>
            </a:r>
            <a:endParaRPr sz="1500">
              <a:solidFill>
                <a:schemeClr val="dk2"/>
              </a:solidFill>
            </a:endParaRPr>
          </a:p>
          <a:p>
            <a:pPr indent="-323850" lvl="0" marL="457200" rtl="0" algn="l">
              <a:lnSpc>
                <a:spcPct val="115000"/>
              </a:lnSpc>
              <a:spcBef>
                <a:spcPts val="0"/>
              </a:spcBef>
              <a:spcAft>
                <a:spcPts val="0"/>
              </a:spcAft>
              <a:buClr>
                <a:schemeClr val="dk2"/>
              </a:buClr>
              <a:buSzPts val="1500"/>
              <a:buChar char="●"/>
            </a:pPr>
            <a:r>
              <a:rPr lang="en" sz="1500">
                <a:solidFill>
                  <a:schemeClr val="dk2"/>
                </a:solidFill>
              </a:rPr>
              <a:t>City of Lockhart</a:t>
            </a:r>
            <a:endParaRPr sz="1500">
              <a:solidFill>
                <a:schemeClr val="dk2"/>
              </a:solidFill>
            </a:endParaRPr>
          </a:p>
          <a:p>
            <a:pPr indent="-323850" lvl="0" marL="457200" rtl="0" algn="l">
              <a:lnSpc>
                <a:spcPct val="115000"/>
              </a:lnSpc>
              <a:spcBef>
                <a:spcPts val="0"/>
              </a:spcBef>
              <a:spcAft>
                <a:spcPts val="0"/>
              </a:spcAft>
              <a:buClr>
                <a:schemeClr val="dk2"/>
              </a:buClr>
              <a:buSzPts val="1500"/>
              <a:buChar char="●"/>
            </a:pPr>
            <a:r>
              <a:rPr lang="en" sz="1500">
                <a:solidFill>
                  <a:schemeClr val="dk2"/>
                </a:solidFill>
              </a:rPr>
              <a:t>City of Uhland </a:t>
            </a:r>
            <a:endParaRPr sz="1500">
              <a:solidFill>
                <a:schemeClr val="dk2"/>
              </a:solidFill>
            </a:endParaRPr>
          </a:p>
        </p:txBody>
      </p:sp>
      <p:sp>
        <p:nvSpPr>
          <p:cNvPr id="237" name="Google Shape;237;p30"/>
          <p:cNvSpPr txBox="1"/>
          <p:nvPr>
            <p:ph idx="2" type="body"/>
          </p:nvPr>
        </p:nvSpPr>
        <p:spPr>
          <a:xfrm>
            <a:off x="4623725" y="2118700"/>
            <a:ext cx="3774300" cy="18816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2"/>
              </a:buClr>
              <a:buSzPts val="1500"/>
              <a:buChar char="●"/>
            </a:pPr>
            <a:r>
              <a:rPr lang="en" sz="1500">
                <a:solidFill>
                  <a:schemeClr val="dk2"/>
                </a:solidFill>
              </a:rPr>
              <a:t>City of Luling </a:t>
            </a:r>
            <a:endParaRPr sz="1500">
              <a:solidFill>
                <a:schemeClr val="dk2"/>
              </a:solidFill>
            </a:endParaRPr>
          </a:p>
          <a:p>
            <a:pPr indent="-323850" lvl="0" marL="457200" rtl="0" algn="l">
              <a:lnSpc>
                <a:spcPct val="115000"/>
              </a:lnSpc>
              <a:spcBef>
                <a:spcPts val="0"/>
              </a:spcBef>
              <a:spcAft>
                <a:spcPts val="0"/>
              </a:spcAft>
              <a:buClr>
                <a:schemeClr val="dk2"/>
              </a:buClr>
              <a:buSzPts val="1500"/>
              <a:buChar char="●"/>
            </a:pPr>
            <a:r>
              <a:rPr lang="en" sz="1500">
                <a:solidFill>
                  <a:schemeClr val="dk2"/>
                </a:solidFill>
              </a:rPr>
              <a:t>Hays County Soil &amp; Water Conservation District </a:t>
            </a:r>
            <a:endParaRPr sz="1500">
              <a:solidFill>
                <a:schemeClr val="dk2"/>
              </a:solidFill>
            </a:endParaRPr>
          </a:p>
          <a:p>
            <a:pPr indent="-323850" lvl="0" marL="457200" rtl="0" algn="l">
              <a:lnSpc>
                <a:spcPct val="115000"/>
              </a:lnSpc>
              <a:spcBef>
                <a:spcPts val="0"/>
              </a:spcBef>
              <a:spcAft>
                <a:spcPts val="0"/>
              </a:spcAft>
              <a:buClr>
                <a:schemeClr val="dk2"/>
              </a:buClr>
              <a:buSzPts val="1500"/>
              <a:buChar char="●"/>
            </a:pPr>
            <a:r>
              <a:rPr lang="en" sz="1500">
                <a:solidFill>
                  <a:schemeClr val="dk2"/>
                </a:solidFill>
              </a:rPr>
              <a:t>Caldwell-Travis Soil &amp; Water Conservation District</a:t>
            </a:r>
            <a:endParaRPr sz="1500">
              <a:solidFill>
                <a:schemeClr val="dk2"/>
              </a:solidFill>
            </a:endParaRPr>
          </a:p>
          <a:p>
            <a:pPr indent="-323850" lvl="0" marL="457200" rtl="0" algn="l">
              <a:lnSpc>
                <a:spcPct val="115000"/>
              </a:lnSpc>
              <a:spcBef>
                <a:spcPts val="0"/>
              </a:spcBef>
              <a:spcAft>
                <a:spcPts val="0"/>
              </a:spcAft>
              <a:buClr>
                <a:schemeClr val="dk2"/>
              </a:buClr>
              <a:buSzPts val="1500"/>
              <a:buChar char="●"/>
            </a:pPr>
            <a:r>
              <a:rPr lang="en" sz="1500">
                <a:solidFill>
                  <a:schemeClr val="dk2"/>
                </a:solidFill>
              </a:rPr>
              <a:t>Plum Creek Conservation District</a:t>
            </a:r>
            <a:endParaRPr sz="1500">
              <a:solidFill>
                <a:schemeClr val="dk2"/>
              </a:solidFill>
            </a:endParaRPr>
          </a:p>
          <a:p>
            <a:pPr indent="-323850" lvl="0" marL="457200" rtl="0" algn="l">
              <a:lnSpc>
                <a:spcPct val="115000"/>
              </a:lnSpc>
              <a:spcBef>
                <a:spcPts val="0"/>
              </a:spcBef>
              <a:spcAft>
                <a:spcPts val="0"/>
              </a:spcAft>
              <a:buClr>
                <a:schemeClr val="dk2"/>
              </a:buClr>
              <a:buSzPts val="1500"/>
              <a:buChar char="●"/>
            </a:pPr>
            <a:r>
              <a:rPr lang="en" sz="1500">
                <a:solidFill>
                  <a:schemeClr val="dk2"/>
                </a:solidFill>
              </a:rPr>
              <a:t>Aqua Water Supply Corp.</a:t>
            </a:r>
            <a:endParaRPr sz="1500">
              <a:solidFill>
                <a:schemeClr val="dk2"/>
              </a:solidFill>
            </a:endParaRPr>
          </a:p>
        </p:txBody>
      </p:sp>
      <p:sp>
        <p:nvSpPr>
          <p:cNvPr id="238" name="Google Shape;238;p30"/>
          <p:cNvSpPr txBox="1"/>
          <p:nvPr/>
        </p:nvSpPr>
        <p:spPr>
          <a:xfrm>
            <a:off x="737525" y="3774575"/>
            <a:ext cx="7454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1"/>
          <p:cNvSpPr txBox="1"/>
          <p:nvPr>
            <p:ph type="title"/>
          </p:nvPr>
        </p:nvSpPr>
        <p:spPr>
          <a:xfrm>
            <a:off x="604850" y="913400"/>
            <a:ext cx="76884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Plum Creek Watershed</a:t>
            </a:r>
            <a:endParaRPr/>
          </a:p>
        </p:txBody>
      </p:sp>
      <p:sp>
        <p:nvSpPr>
          <p:cNvPr id="244" name="Google Shape;244;p31"/>
          <p:cNvSpPr txBox="1"/>
          <p:nvPr>
            <p:ph idx="1" type="body"/>
          </p:nvPr>
        </p:nvSpPr>
        <p:spPr>
          <a:xfrm>
            <a:off x="576925" y="1562100"/>
            <a:ext cx="4749000" cy="262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n" sz="1500">
                <a:solidFill>
                  <a:schemeClr val="dk2"/>
                </a:solidFill>
              </a:rPr>
              <a:t>The watershed</a:t>
            </a:r>
            <a:endParaRPr sz="1500">
              <a:solidFill>
                <a:schemeClr val="dk2"/>
              </a:solidFill>
            </a:endParaRPr>
          </a:p>
          <a:p>
            <a:pPr indent="-209550" lvl="0" marL="285750" rtl="0" algn="l">
              <a:lnSpc>
                <a:spcPct val="100000"/>
              </a:lnSpc>
              <a:spcBef>
                <a:spcPts val="1000"/>
              </a:spcBef>
              <a:spcAft>
                <a:spcPts val="0"/>
              </a:spcAft>
              <a:buClr>
                <a:schemeClr val="dk2"/>
              </a:buClr>
              <a:buSzPts val="1500"/>
              <a:buChar char="●"/>
            </a:pPr>
            <a:r>
              <a:rPr lang="en" sz="1500">
                <a:solidFill>
                  <a:schemeClr val="dk2"/>
                </a:solidFill>
              </a:rPr>
              <a:t>Stretches across Hays and Caldwell County and the cities of Kyle, Buda, Uhland, Lockhart and Luling</a:t>
            </a:r>
            <a:endParaRPr sz="1500">
              <a:solidFill>
                <a:schemeClr val="dk2"/>
              </a:solidFill>
            </a:endParaRPr>
          </a:p>
          <a:p>
            <a:pPr indent="-209550" lvl="0" marL="285750" rtl="0" algn="l">
              <a:lnSpc>
                <a:spcPct val="100000"/>
              </a:lnSpc>
              <a:spcBef>
                <a:spcPts val="0"/>
              </a:spcBef>
              <a:spcAft>
                <a:spcPts val="0"/>
              </a:spcAft>
              <a:buClr>
                <a:schemeClr val="dk2"/>
              </a:buClr>
              <a:buSzPts val="1500"/>
              <a:buChar char="●"/>
            </a:pPr>
            <a:r>
              <a:rPr lang="en" sz="1500">
                <a:solidFill>
                  <a:schemeClr val="dk2"/>
                </a:solidFill>
              </a:rPr>
              <a:t>~400 square miles with Plum Creek measuring 52 miles</a:t>
            </a:r>
            <a:endParaRPr sz="1500">
              <a:solidFill>
                <a:schemeClr val="dk2"/>
              </a:solidFill>
            </a:endParaRPr>
          </a:p>
          <a:p>
            <a:pPr indent="-209550" lvl="0" marL="285750" rtl="0" algn="l">
              <a:lnSpc>
                <a:spcPct val="100000"/>
              </a:lnSpc>
              <a:spcBef>
                <a:spcPts val="0"/>
              </a:spcBef>
              <a:spcAft>
                <a:spcPts val="0"/>
              </a:spcAft>
              <a:buClr>
                <a:schemeClr val="dk2"/>
              </a:buClr>
              <a:buSzPts val="1500"/>
              <a:buChar char="●"/>
            </a:pPr>
            <a:r>
              <a:rPr lang="en" sz="1500">
                <a:solidFill>
                  <a:schemeClr val="dk2"/>
                </a:solidFill>
              </a:rPr>
              <a:t>Is a significant tributary to the San Marcos River</a:t>
            </a:r>
            <a:endParaRPr sz="1500">
              <a:solidFill>
                <a:schemeClr val="dk2"/>
              </a:solidFill>
            </a:endParaRPr>
          </a:p>
          <a:p>
            <a:pPr indent="0" lvl="0" marL="0" rtl="0" algn="l">
              <a:lnSpc>
                <a:spcPct val="100000"/>
              </a:lnSpc>
              <a:spcBef>
                <a:spcPts val="0"/>
              </a:spcBef>
              <a:spcAft>
                <a:spcPts val="0"/>
              </a:spcAft>
              <a:buSzPts val="1300"/>
              <a:buNone/>
            </a:pPr>
            <a:r>
              <a:t/>
            </a:r>
            <a:endParaRPr sz="1500">
              <a:solidFill>
                <a:schemeClr val="dk2"/>
              </a:solidFill>
            </a:endParaRPr>
          </a:p>
          <a:p>
            <a:pPr indent="0" lvl="0" marL="0" rtl="0" algn="l">
              <a:lnSpc>
                <a:spcPct val="100000"/>
              </a:lnSpc>
              <a:spcBef>
                <a:spcPts val="0"/>
              </a:spcBef>
              <a:spcAft>
                <a:spcPts val="0"/>
              </a:spcAft>
              <a:buSzPts val="1300"/>
              <a:buNone/>
            </a:pPr>
            <a:r>
              <a:rPr lang="en" sz="1500">
                <a:solidFill>
                  <a:schemeClr val="dk2"/>
                </a:solidFill>
              </a:rPr>
              <a:t>The issues in the watershed</a:t>
            </a:r>
            <a:endParaRPr sz="1500">
              <a:solidFill>
                <a:schemeClr val="dk2"/>
              </a:solidFill>
            </a:endParaRPr>
          </a:p>
          <a:p>
            <a:pPr indent="-209550" lvl="0" marL="285750" rtl="0" algn="l">
              <a:lnSpc>
                <a:spcPct val="100000"/>
              </a:lnSpc>
              <a:spcBef>
                <a:spcPts val="1000"/>
              </a:spcBef>
              <a:spcAft>
                <a:spcPts val="0"/>
              </a:spcAft>
              <a:buClr>
                <a:schemeClr val="dk2"/>
              </a:buClr>
              <a:buSzPts val="1500"/>
              <a:buChar char="●"/>
            </a:pPr>
            <a:r>
              <a:rPr lang="en" sz="1500">
                <a:solidFill>
                  <a:schemeClr val="dk2"/>
                </a:solidFill>
              </a:rPr>
              <a:t>Impaired for E. coli bacteria (since 2004)</a:t>
            </a:r>
            <a:endParaRPr sz="1500">
              <a:solidFill>
                <a:schemeClr val="dk2"/>
              </a:solidFill>
            </a:endParaRPr>
          </a:p>
          <a:p>
            <a:pPr indent="-209550" lvl="0" marL="285750" rtl="0" algn="l">
              <a:lnSpc>
                <a:spcPct val="100000"/>
              </a:lnSpc>
              <a:spcBef>
                <a:spcPts val="0"/>
              </a:spcBef>
              <a:spcAft>
                <a:spcPts val="0"/>
              </a:spcAft>
              <a:buClr>
                <a:schemeClr val="dk2"/>
              </a:buClr>
              <a:buSzPts val="1500"/>
              <a:buChar char="●"/>
            </a:pPr>
            <a:r>
              <a:rPr lang="en" sz="1500">
                <a:solidFill>
                  <a:schemeClr val="dk2"/>
                </a:solidFill>
              </a:rPr>
              <a:t>C</a:t>
            </a:r>
            <a:r>
              <a:rPr lang="en" sz="1500">
                <a:solidFill>
                  <a:schemeClr val="dk2"/>
                </a:solidFill>
              </a:rPr>
              <a:t>oncerns for Nitrate Nitrogen, Ammonia Nitrogen, Total Phosphorus, impaired macrobenthic community, dissolved oxygen, impaired fish community and impaired habitat</a:t>
            </a:r>
            <a:endParaRPr sz="1500">
              <a:solidFill>
                <a:schemeClr val="dk2"/>
              </a:solidFill>
            </a:endParaRPr>
          </a:p>
          <a:p>
            <a:pPr indent="0" lvl="0" marL="0" rtl="0" algn="l">
              <a:lnSpc>
                <a:spcPct val="100000"/>
              </a:lnSpc>
              <a:spcBef>
                <a:spcPts val="0"/>
              </a:spcBef>
              <a:spcAft>
                <a:spcPts val="0"/>
              </a:spcAft>
              <a:buSzPts val="1300"/>
              <a:buNone/>
            </a:pPr>
            <a:r>
              <a:rPr lang="en">
                <a:solidFill>
                  <a:schemeClr val="dk2"/>
                </a:solidFill>
              </a:rPr>
              <a:t>  </a:t>
            </a:r>
            <a:endParaRPr>
              <a:solidFill>
                <a:schemeClr val="dk2"/>
              </a:solidFill>
            </a:endParaRPr>
          </a:p>
        </p:txBody>
      </p:sp>
      <p:pic>
        <p:nvPicPr>
          <p:cNvPr id="245" name="Google Shape;245;p31"/>
          <p:cNvPicPr preferRelativeResize="0"/>
          <p:nvPr/>
        </p:nvPicPr>
        <p:blipFill>
          <a:blip r:embed="rId3">
            <a:alphaModFix/>
          </a:blip>
          <a:stretch>
            <a:fillRect/>
          </a:stretch>
        </p:blipFill>
        <p:spPr>
          <a:xfrm>
            <a:off x="5722375" y="716550"/>
            <a:ext cx="3243448" cy="41961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2"/>
          <p:cNvSpPr txBox="1"/>
          <p:nvPr>
            <p:ph type="title"/>
          </p:nvPr>
        </p:nvSpPr>
        <p:spPr>
          <a:xfrm>
            <a:off x="727800" y="623750"/>
            <a:ext cx="76884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sz="2800"/>
              <a:t>2022 Texas Integrated Report - Basin 18</a:t>
            </a:r>
            <a:endParaRPr sz="2800"/>
          </a:p>
        </p:txBody>
      </p:sp>
      <p:graphicFrame>
        <p:nvGraphicFramePr>
          <p:cNvPr id="251" name="Google Shape;251;p32"/>
          <p:cNvGraphicFramePr/>
          <p:nvPr/>
        </p:nvGraphicFramePr>
        <p:xfrm>
          <a:off x="3126850" y="1297530"/>
          <a:ext cx="3000000" cy="3000000"/>
        </p:xfrm>
        <a:graphic>
          <a:graphicData uri="http://schemas.openxmlformats.org/drawingml/2006/table">
            <a:tbl>
              <a:tblPr>
                <a:noFill/>
                <a:tableStyleId>{D37641EE-A3D7-41F7-A8DE-B4D1794B8853}</a:tableStyleId>
              </a:tblPr>
              <a:tblGrid>
                <a:gridCol w="2472725"/>
                <a:gridCol w="1466225"/>
                <a:gridCol w="1920600"/>
              </a:tblGrid>
              <a:tr h="225450">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t>Assessment Unit</a:t>
                      </a:r>
                      <a:endParaRPr b="1" sz="1000" u="none" cap="none" strike="noStrike"/>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t>Parameter</a:t>
                      </a:r>
                      <a:endParaRPr b="1" sz="1000" u="none" cap="none" strike="noStrike"/>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t>Status</a:t>
                      </a:r>
                      <a:endParaRPr b="1" sz="1000" u="none" cap="none" strike="noStrike"/>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836050">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t>1810_1 </a:t>
                      </a:r>
                      <a:endParaRPr sz="1000" u="none" cap="none" strike="noStrike"/>
                    </a:p>
                    <a:p>
                      <a:pPr indent="0" lvl="0" marL="0" marR="0" rtl="0" algn="l">
                        <a:lnSpc>
                          <a:spcPct val="100000"/>
                        </a:lnSpc>
                        <a:spcBef>
                          <a:spcPts val="0"/>
                        </a:spcBef>
                        <a:spcAft>
                          <a:spcPts val="0"/>
                        </a:spcAft>
                        <a:buClr>
                          <a:srgbClr val="000000"/>
                        </a:buClr>
                        <a:buSzPts val="1000"/>
                        <a:buFont typeface="Arial"/>
                        <a:buNone/>
                      </a:pPr>
                      <a:r>
                        <a:rPr lang="en" sz="1000" u="none" cap="none" strike="noStrike"/>
                        <a:t>(near confluence with San Marcos River)</a:t>
                      </a:r>
                      <a:endParaRPr sz="1000" u="none" cap="none" strike="noStrike"/>
                    </a:p>
                  </a:txBody>
                  <a:tcPr marT="91425" marB="91425" marR="91425" marL="91425">
                    <a:lnL cap="flat" cmpd="sng" w="9525">
                      <a:solidFill>
                        <a:schemeClr val="dk2"/>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i="1" lang="en" sz="900" u="none" cap="none" strike="noStrike"/>
                        <a:t>E. coli</a:t>
                      </a:r>
                      <a:r>
                        <a:rPr lang="en" sz="900" u="none" cap="none" strike="noStrike"/>
                        <a:t> (Geomean)</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Nitrate (nutrient)</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Total Phosphorus </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Fish Community </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Aquatic Habitat</a:t>
                      </a:r>
                      <a:endParaRPr sz="900" u="none" cap="none" strike="noStrike"/>
                    </a:p>
                  </a:txBody>
                  <a:tcPr marT="91425" marB="91425" marR="91425" marL="91425">
                    <a:lnL cap="flat" cmpd="sng" w="9525">
                      <a:solidFill>
                        <a:schemeClr val="dk2">
                          <a:alpha val="0"/>
                        </a:schemeClr>
                      </a:solidFill>
                      <a:prstDash val="solid"/>
                      <a:round/>
                      <a:headEnd len="sm" w="sm" type="none"/>
                      <a:tailEnd len="sm" w="sm" type="none"/>
                    </a:lnL>
                    <a:lnR cap="flat" cmpd="sng" w="9525">
                      <a:solidFill>
                        <a:schemeClr val="dk2">
                          <a:alpha val="0"/>
                        </a:scheme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Nonsupport (4b)</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Nonsupport</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txBody>
                  <a:tcPr marT="91425" marB="91425" marR="91425" marL="91425">
                    <a:lnL cap="flat" cmpd="sng" w="9525">
                      <a:solidFill>
                        <a:schemeClr val="dk2">
                          <a:alpha val="0"/>
                        </a:schemeClr>
                      </a:solidFill>
                      <a:prstDash val="solid"/>
                      <a:round/>
                      <a:headEnd len="sm" w="sm" type="none"/>
                      <a:tailEnd len="sm" w="sm" type="none"/>
                    </a:lnL>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836050">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t>1810_2 </a:t>
                      </a:r>
                      <a:endParaRPr sz="1000" u="none" cap="none" strike="noStrike"/>
                    </a:p>
                    <a:p>
                      <a:pPr indent="0" lvl="0" marL="0" marR="0" rtl="0" algn="l">
                        <a:lnSpc>
                          <a:spcPct val="100000"/>
                        </a:lnSpc>
                        <a:spcBef>
                          <a:spcPts val="0"/>
                        </a:spcBef>
                        <a:spcAft>
                          <a:spcPts val="0"/>
                        </a:spcAft>
                        <a:buClr>
                          <a:srgbClr val="000000"/>
                        </a:buClr>
                        <a:buSzPts val="1000"/>
                        <a:buFont typeface="Arial"/>
                        <a:buNone/>
                      </a:pPr>
                      <a:r>
                        <a:rPr lang="en" sz="1000" u="none" cap="none" strike="noStrike"/>
                        <a:t>(~2.5 miles upstream of confluence with Clear Fork)</a:t>
                      </a:r>
                      <a:endParaRPr sz="1000" u="none" cap="none" strike="noStrike"/>
                    </a:p>
                  </a:txBody>
                  <a:tcPr marT="91425" marB="91425" marR="91425" marL="91425">
                    <a:lnL cap="flat" cmpd="sng" w="9525">
                      <a:solidFill>
                        <a:schemeClr val="dk2"/>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i="1" lang="en" sz="900" u="none" cap="none" strike="noStrike"/>
                        <a:t>E. coli</a:t>
                      </a:r>
                      <a:r>
                        <a:rPr lang="en" sz="900" u="none" cap="none" strike="noStrike"/>
                        <a:t> (Geomean)</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Nitrate (nutrient)</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Total Phosphorus </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Fish Community </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Aquatic Habitat</a:t>
                      </a:r>
                      <a:endParaRPr sz="9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Nonsupport (4b)</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Use Concern </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1200" u="none" cap="none" strike="noStrike"/>
                    </a:p>
                  </a:txBody>
                  <a:tcPr marT="91425" marB="91425" marR="91425" marL="91425">
                    <a:lnL cap="flat" cmpd="sng" w="9525">
                      <a:solidFill>
                        <a:srgbClr val="9E9E9E">
                          <a:alpha val="0"/>
                        </a:srgbClr>
                      </a:solidFill>
                      <a:prstDash val="solid"/>
                      <a:round/>
                      <a:headEnd len="sm" w="sm" type="none"/>
                      <a:tailEnd len="sm" w="sm" type="none"/>
                    </a:lnL>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836050">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t>1810_3 </a:t>
                      </a:r>
                      <a:endParaRPr sz="1000" u="none" cap="none" strike="noStrike"/>
                    </a:p>
                    <a:p>
                      <a:pPr indent="0" lvl="0" marL="0" marR="0" rtl="0" algn="l">
                        <a:lnSpc>
                          <a:spcPct val="100000"/>
                        </a:lnSpc>
                        <a:spcBef>
                          <a:spcPts val="0"/>
                        </a:spcBef>
                        <a:spcAft>
                          <a:spcPts val="0"/>
                        </a:spcAft>
                        <a:buClr>
                          <a:srgbClr val="000000"/>
                        </a:buClr>
                        <a:buSzPts val="1000"/>
                        <a:buFont typeface="Arial"/>
                        <a:buNone/>
                      </a:pPr>
                      <a:r>
                        <a:rPr lang="en" sz="1000" u="none" cap="none" strike="noStrike"/>
                        <a:t>(~0.5 miles upstream of State Hwy 21)</a:t>
                      </a:r>
                      <a:endParaRPr sz="1000" u="none" cap="none" strike="noStrike"/>
                    </a:p>
                  </a:txBody>
                  <a:tcPr marT="91425" marB="91425" marR="91425" marL="91425">
                    <a:lnL cap="flat" cmpd="sng" w="9525">
                      <a:solidFill>
                        <a:schemeClr val="dk2"/>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i="1" lang="en" sz="900" u="none" cap="none" strike="noStrike"/>
                        <a:t>E. coli</a:t>
                      </a:r>
                      <a:r>
                        <a:rPr lang="en" sz="900" u="none" cap="none" strike="noStrike"/>
                        <a:t> (Geomean)</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Nitrate (nutrient)</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Total Phosphorus </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Ammonia</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Macrobenthic community</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Fish Kill Report</a:t>
                      </a:r>
                      <a:endParaRPr sz="9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Nonsupport (4b)</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Use Concern</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Use Concern</a:t>
                      </a:r>
                      <a:endParaRPr sz="1200" u="none" cap="none" strike="noStrike"/>
                    </a:p>
                  </a:txBody>
                  <a:tcPr marT="91425" marB="91425" marR="91425" marL="91425">
                    <a:lnL cap="flat" cmpd="sng" w="9525">
                      <a:solidFill>
                        <a:srgbClr val="9E9E9E">
                          <a:alpha val="0"/>
                        </a:srgbClr>
                      </a:solidFill>
                      <a:prstDash val="solid"/>
                      <a:round/>
                      <a:headEnd len="sm" w="sm" type="none"/>
                      <a:tailEnd len="sm" w="sm" type="none"/>
                    </a:lnL>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536675">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t>1810A_01 Town Branch </a:t>
                      </a:r>
                      <a:endParaRPr sz="1000" u="none" cap="none" strike="noStrike"/>
                    </a:p>
                    <a:p>
                      <a:pPr indent="0" lvl="0" marL="0" marR="0" rtl="0" algn="l">
                        <a:lnSpc>
                          <a:spcPct val="100000"/>
                        </a:lnSpc>
                        <a:spcBef>
                          <a:spcPts val="0"/>
                        </a:spcBef>
                        <a:spcAft>
                          <a:spcPts val="0"/>
                        </a:spcAft>
                        <a:buClr>
                          <a:srgbClr val="000000"/>
                        </a:buClr>
                        <a:buSzPts val="1000"/>
                        <a:buFont typeface="Arial"/>
                        <a:buNone/>
                      </a:pPr>
                      <a:r>
                        <a:rPr lang="en" sz="1000" u="none" cap="none" strike="noStrike"/>
                        <a:t>(perennial stream in Lockhart)</a:t>
                      </a:r>
                      <a:endParaRPr sz="1000" u="none" cap="none" strike="noStrike"/>
                    </a:p>
                  </a:txBody>
                  <a:tcPr marT="91425" marB="91425" marR="91425" marL="91425">
                    <a:lnL cap="flat" cmpd="sng" w="9525">
                      <a:solidFill>
                        <a:schemeClr val="dk2"/>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900"/>
                        <a:buFont typeface="Arial"/>
                        <a:buNone/>
                      </a:pPr>
                      <a:r>
                        <a:rPr i="1" lang="en" sz="900" u="none" cap="none" strike="noStrike"/>
                        <a:t>E. coli</a:t>
                      </a:r>
                      <a:r>
                        <a:rPr lang="en" sz="900" u="none" cap="none" strike="noStrike"/>
                        <a:t> (Geomean)</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Nitrate (nutrient)</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Dissolved O2 (grab)</a:t>
                      </a:r>
                      <a:endParaRPr sz="9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t>Nonsupport (4b)</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900" u="none" cap="none" strike="noStrike"/>
                    </a:p>
                    <a:p>
                      <a:pPr indent="0" lvl="0" marL="0" marR="0" rtl="0" algn="l">
                        <a:lnSpc>
                          <a:spcPct val="100000"/>
                        </a:lnSpc>
                        <a:spcBef>
                          <a:spcPts val="0"/>
                        </a:spcBef>
                        <a:spcAft>
                          <a:spcPts val="0"/>
                        </a:spcAft>
                        <a:buClr>
                          <a:srgbClr val="000000"/>
                        </a:buClr>
                        <a:buSzPts val="900"/>
                        <a:buFont typeface="Arial"/>
                        <a:buNone/>
                      </a:pPr>
                      <a:r>
                        <a:rPr lang="en" sz="900" u="none" cap="none" strike="noStrike"/>
                        <a:t>Concern for screening level</a:t>
                      </a:r>
                      <a:endParaRPr sz="1200" u="none" cap="none" strike="noStrike"/>
                    </a:p>
                  </a:txBody>
                  <a:tcPr marT="91425" marB="91425" marR="91425" marL="91425">
                    <a:lnL cap="flat" cmpd="sng" w="9525">
                      <a:solidFill>
                        <a:srgbClr val="9E9E9E">
                          <a:alpha val="0"/>
                        </a:srgbClr>
                      </a:solidFill>
                      <a:prstDash val="solid"/>
                      <a:round/>
                      <a:headEnd len="sm" w="sm" type="none"/>
                      <a:tailEnd len="sm" w="sm" type="none"/>
                    </a:lnL>
                    <a:lnT cap="flat" cmpd="sng" w="9525">
                      <a:solidFill>
                        <a:schemeClr val="dk2"/>
                      </a:solidFill>
                      <a:prstDash val="solid"/>
                      <a:round/>
                      <a:headEnd len="sm" w="sm" type="none"/>
                      <a:tailEnd len="sm" w="sm" type="none"/>
                    </a:lnT>
                  </a:tcPr>
                </a:tc>
              </a:tr>
            </a:tbl>
          </a:graphicData>
        </a:graphic>
      </p:graphicFrame>
      <p:sp>
        <p:nvSpPr>
          <p:cNvPr id="252" name="Google Shape;252;p32"/>
          <p:cNvSpPr txBox="1"/>
          <p:nvPr/>
        </p:nvSpPr>
        <p:spPr>
          <a:xfrm>
            <a:off x="308175" y="1433025"/>
            <a:ext cx="2571900" cy="340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Lato"/>
                <a:ea typeface="Lato"/>
                <a:cs typeface="Lato"/>
                <a:sym typeface="Lato"/>
              </a:rPr>
              <a:t>Since the implementation of the WPP, Plum Creek (segment 1810) continues to be recognized by the State of Texas as impaired for Primary Contact Recreation. </a:t>
            </a:r>
            <a:endParaRPr b="0" i="0" sz="1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Lato"/>
                <a:ea typeface="Lato"/>
                <a:cs typeface="Lato"/>
                <a:sym typeface="Lato"/>
              </a:rPr>
              <a:t>Here listed are the current impairments and concerns in Plum Creek as described in the 2022 Texas Integrated Report by TCEQ.</a:t>
            </a:r>
            <a:endParaRPr b="0" i="0" sz="1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Lato"/>
                <a:ea typeface="Lato"/>
                <a:cs typeface="Lato"/>
                <a:sym typeface="Lato"/>
              </a:rPr>
              <a:t>Highest average concentration of </a:t>
            </a:r>
            <a:r>
              <a:rPr b="0" i="1" lang="en" sz="1100" u="none" cap="none" strike="noStrike">
                <a:solidFill>
                  <a:srgbClr val="000000"/>
                </a:solidFill>
                <a:latin typeface="Lato"/>
                <a:ea typeface="Lato"/>
                <a:cs typeface="Lato"/>
                <a:sym typeface="Lato"/>
              </a:rPr>
              <a:t>E. coli</a:t>
            </a:r>
            <a:r>
              <a:rPr b="0" i="0" lang="en" sz="1100" u="none" cap="none" strike="noStrike">
                <a:solidFill>
                  <a:srgbClr val="000000"/>
                </a:solidFill>
                <a:latin typeface="Lato"/>
                <a:ea typeface="Lato"/>
                <a:cs typeface="Lato"/>
                <a:sym typeface="Lato"/>
              </a:rPr>
              <a:t> is at the 1810_3 segment</a:t>
            </a:r>
            <a:endParaRPr b="0" i="0" sz="1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Lato"/>
                <a:ea typeface="Lato"/>
                <a:cs typeface="Lato"/>
                <a:sym typeface="Lato"/>
              </a:rPr>
              <a:t>You can view the impaired stream information on TCEQ’s Surface Water Quality Segment Viewer. Link:</a:t>
            </a:r>
            <a:endParaRPr b="0" i="0" sz="1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0" i="0" lang="en" sz="1100" u="sng" cap="none" strike="noStrike">
                <a:solidFill>
                  <a:schemeClr val="hlink"/>
                </a:solidFill>
                <a:latin typeface="Arial"/>
                <a:ea typeface="Arial"/>
                <a:cs typeface="Arial"/>
                <a:sym typeface="Arial"/>
                <a:hlinkClick r:id="rId3"/>
              </a:rPr>
              <a:t>https://www.tceq.texas.gov/gis/segments-viewer</a:t>
            </a:r>
            <a:endParaRPr b="0" i="0" sz="1100" u="none" cap="none" strike="noStrike">
              <a:solidFill>
                <a:srgbClr val="000000"/>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33"/>
          <p:cNvPicPr preferRelativeResize="0"/>
          <p:nvPr/>
        </p:nvPicPr>
        <p:blipFill>
          <a:blip r:embed="rId3">
            <a:alphaModFix/>
          </a:blip>
          <a:stretch>
            <a:fillRect/>
          </a:stretch>
        </p:blipFill>
        <p:spPr>
          <a:xfrm>
            <a:off x="1672388" y="605300"/>
            <a:ext cx="5799225" cy="444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34"/>
          <p:cNvPicPr preferRelativeResize="0"/>
          <p:nvPr/>
        </p:nvPicPr>
        <p:blipFill>
          <a:blip r:embed="rId3">
            <a:alphaModFix/>
          </a:blip>
          <a:stretch>
            <a:fillRect/>
          </a:stretch>
        </p:blipFill>
        <p:spPr>
          <a:xfrm>
            <a:off x="4983750" y="657500"/>
            <a:ext cx="3511950" cy="4336300"/>
          </a:xfrm>
          <a:prstGeom prst="rect">
            <a:avLst/>
          </a:prstGeom>
          <a:noFill/>
          <a:ln>
            <a:noFill/>
          </a:ln>
        </p:spPr>
      </p:pic>
      <p:pic>
        <p:nvPicPr>
          <p:cNvPr id="263" name="Google Shape;263;p34"/>
          <p:cNvPicPr preferRelativeResize="0"/>
          <p:nvPr/>
        </p:nvPicPr>
        <p:blipFill>
          <a:blip r:embed="rId4">
            <a:alphaModFix/>
          </a:blip>
          <a:stretch>
            <a:fillRect/>
          </a:stretch>
        </p:blipFill>
        <p:spPr>
          <a:xfrm>
            <a:off x="669825" y="609816"/>
            <a:ext cx="3604900" cy="438398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EERING COMMITTEE">
  <a:themeElements>
    <a:clrScheme name="Streamline">
      <a:dk1>
        <a:srgbClr val="4096A2"/>
      </a:dk1>
      <a:lt1>
        <a:srgbClr val="FFFFFF"/>
      </a:lt1>
      <a:dk2>
        <a:srgbClr val="1A1A1A"/>
      </a:dk2>
      <a:lt2>
        <a:srgbClr val="E9EDEE"/>
      </a:lt2>
      <a:accent1>
        <a:srgbClr val="595959"/>
      </a:accent1>
      <a:accent2>
        <a:srgbClr val="6AA4C8"/>
      </a:accent2>
      <a:accent3>
        <a:srgbClr val="76461F"/>
      </a:accent3>
      <a:accent4>
        <a:srgbClr val="9CCAFA"/>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